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F"/>
    <a:srgbClr val="003399"/>
    <a:srgbClr val="FFFFFF"/>
    <a:srgbClr val="FCC9FD"/>
    <a:srgbClr val="FEDBC8"/>
    <a:srgbClr val="0087E6"/>
    <a:srgbClr val="24FCCE"/>
    <a:srgbClr val="C9F4FD"/>
    <a:srgbClr val="E7F9FF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FF9AA-9A18-4CCE-A589-054A820BBF12}" type="datetimeFigureOut">
              <a:rPr lang="ru-RU" smtClean="0"/>
              <a:pPr/>
              <a:t>16.08.2011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74600-961C-4C1A-A3FE-D5158CDEB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74600-961C-4C1A-A3FE-D5158CDEB7A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A4D45-2AF0-4BD7-8B26-C0043AF28EFD}" type="datetimeFigureOut">
              <a:rPr lang="ru-RU" smtClean="0"/>
              <a:pPr>
                <a:defRPr/>
              </a:pPr>
              <a:t>16.08.2011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4436A-2D13-4FE2-ADC3-7C6973EAAF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E64D4-F202-45D9-90F5-8FAE21A247BA}" type="datetimeFigureOut">
              <a:rPr lang="ru-RU" smtClean="0"/>
              <a:pPr>
                <a:defRPr/>
              </a:pPr>
              <a:t>16.08.2011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B77B5-31DF-4B93-BE84-CA7453EC67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A0A515-A789-4B2A-8588-B89B965AFEFB}" type="datetimeFigureOut">
              <a:rPr lang="ru-RU" smtClean="0"/>
              <a:pPr>
                <a:defRPr/>
              </a:pPr>
              <a:t>16.08.2011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7092D-83F6-4614-81BC-BE9D1120B9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6CA801-5231-4F73-9044-0B2A781A69C4}" type="datetimeFigureOut">
              <a:rPr lang="ru-RU" smtClean="0"/>
              <a:pPr>
                <a:defRPr/>
              </a:pPr>
              <a:t>16.08.2011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067B0-38AA-42B7-B540-150DA4400E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BE3B72-1150-426F-A278-4C809FCD4FC0}" type="datetimeFigureOut">
              <a:rPr lang="ru-RU" smtClean="0"/>
              <a:pPr>
                <a:defRPr/>
              </a:pPr>
              <a:t>16.08.2011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DEE36-B8D7-4A8A-8CDF-B3B063B7FA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E13EF6-FB29-4117-B714-AC03B17E33FA}" type="datetimeFigureOut">
              <a:rPr lang="ru-RU" smtClean="0"/>
              <a:pPr>
                <a:defRPr/>
              </a:pPr>
              <a:t>16.08.2011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50DF8-F651-4160-858D-6731097AF7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E1E8AE-8C3C-416C-8365-5992D73D05F8}" type="datetimeFigureOut">
              <a:rPr lang="ru-RU" smtClean="0"/>
              <a:pPr>
                <a:defRPr/>
              </a:pPr>
              <a:t>16.08.2011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1AB31-A434-4417-AF15-4AEE286E8D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07A22-59C4-4145-9862-D0023F07FEDC}" type="datetimeFigureOut">
              <a:rPr lang="ru-RU" smtClean="0"/>
              <a:pPr>
                <a:defRPr/>
              </a:pPr>
              <a:t>16.08.2011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B8A5B-833A-481E-8BCD-53EA5F281E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15240-B1B3-42F2-8F02-3D8EF94F8979}" type="datetimeFigureOut">
              <a:rPr lang="ru-RU" smtClean="0"/>
              <a:pPr>
                <a:defRPr/>
              </a:pPr>
              <a:t>16.08.2011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16A4C-9EDE-49F6-98BC-CE60C0644A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F8A9B8-63E0-4B09-866C-E2CDB5C1F020}" type="datetimeFigureOut">
              <a:rPr lang="ru-RU" smtClean="0"/>
              <a:pPr>
                <a:defRPr/>
              </a:pPr>
              <a:t>16.08.2011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AF6F5-61ED-4A28-AA1E-86B251C5F1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2B031-0B75-4718-86D9-2E4A37236325}" type="datetimeFigureOut">
              <a:rPr lang="ru-RU" smtClean="0"/>
              <a:pPr>
                <a:defRPr/>
              </a:pPr>
              <a:t>16.08.2011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539EF82-5DB2-4E72-A9AA-6EBFA0A3CA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B4B9459-FBBF-49D5-B984-0A1F936035D2}" type="datetimeFigureOut">
              <a:rPr lang="ru-RU" smtClean="0"/>
              <a:pPr>
                <a:defRPr/>
              </a:pPr>
              <a:t>16.08.2011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4E1A8AD-EA71-406A-82C5-BEC65C6A7D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C:\Doc\Ж\Функции\Дизайн оформление\Логотипы\ИК ДВФУ\ИК ДВФУ с бел фон полупрозрач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00232" y="500042"/>
            <a:ext cx="5214974" cy="52149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3" name="Picture 2" descr="C:\Doc\Ж\Функции\Дизайн оформление\Логотипы\ИК ДВФУ\ИК ДВФУ с бел фон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00232" y="500078"/>
            <a:ext cx="5214938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49442" y="1814514"/>
            <a:ext cx="7851648" cy="1828800"/>
          </a:xfrm>
          <a:ln w="3175">
            <a:noFill/>
          </a:ln>
        </p:spPr>
        <p:txBody>
          <a:bodyPr>
            <a:normAutofit/>
          </a:bodyPr>
          <a:lstStyle/>
          <a:p>
            <a:pPr algn="ctr" eaLnBrk="1" hangingPunct="1"/>
            <a:r>
              <a:rPr lang="ru-RU" sz="6000" b="1" dirty="0" smtClean="0">
                <a:solidFill>
                  <a:srgbClr val="E7F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Конфуция </a:t>
            </a:r>
            <a:r>
              <a:rPr lang="ru-RU" b="1" dirty="0" smtClean="0">
                <a:solidFill>
                  <a:srgbClr val="E7F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E7F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E7F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Дальневосточного федерального университета</a:t>
            </a: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5072092" y="6140450"/>
            <a:ext cx="3714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Calibri" pitchFamily="34" charset="0"/>
              </a:rPr>
              <a:t>тел</a:t>
            </a:r>
            <a:r>
              <a:rPr lang="ru-RU" sz="1600" dirty="0" smtClean="0">
                <a:solidFill>
                  <a:schemeClr val="bg1"/>
                </a:solidFill>
                <a:latin typeface="Calibri" pitchFamily="34" charset="0"/>
              </a:rPr>
              <a:t>.:  </a:t>
            </a:r>
            <a:r>
              <a:rPr lang="ru-RU" sz="1600" dirty="0">
                <a:solidFill>
                  <a:schemeClr val="bg1"/>
                </a:solidFill>
                <a:latin typeface="Calibri" pitchFamily="34" charset="0"/>
              </a:rPr>
              <a:t>(4232) 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b="1" spc="50" dirty="0" smtClean="0">
                <a:solidFill>
                  <a:schemeClr val="bg1"/>
                </a:solidFill>
                <a:latin typeface="Calibri" pitchFamily="34" charset="0"/>
              </a:rPr>
              <a:t>42-32-03</a:t>
            </a:r>
            <a:r>
              <a:rPr lang="ru-RU" sz="1600" spc="50" dirty="0" smtClean="0">
                <a:solidFill>
                  <a:schemeClr val="bg1"/>
                </a:solidFill>
                <a:latin typeface="Calibri" pitchFamily="34" charset="0"/>
              </a:rPr>
              <a:t>,   </a:t>
            </a:r>
            <a:r>
              <a:rPr lang="ru-RU" b="1" spc="50" dirty="0" smtClean="0">
                <a:solidFill>
                  <a:schemeClr val="bg1"/>
                </a:solidFill>
                <a:latin typeface="Calibri" pitchFamily="34" charset="0"/>
              </a:rPr>
              <a:t>43-91-58</a:t>
            </a:r>
            <a:endParaRPr lang="ru-RU" b="1" spc="5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e-mail</a:t>
            </a:r>
            <a:r>
              <a:rPr lang="ru-RU" sz="1600" dirty="0" smtClean="0">
                <a:solidFill>
                  <a:schemeClr val="bg1"/>
                </a:solidFill>
                <a:latin typeface="Calibri" pitchFamily="34" charset="0"/>
              </a:rPr>
              <a:t>:  </a:t>
            </a:r>
            <a:r>
              <a:rPr lang="en-US" sz="1700" b="1" dirty="0">
                <a:latin typeface="Calibri" pitchFamily="34" charset="0"/>
              </a:rPr>
              <a:t>chinacenter@orient.dvgu.ru</a:t>
            </a:r>
            <a:endParaRPr lang="ru-RU" sz="1700" b="1" dirty="0">
              <a:latin typeface="Calibri" pitchFamily="34" charset="0"/>
            </a:endParaRPr>
          </a:p>
        </p:txBody>
      </p:sp>
      <p:pic>
        <p:nvPicPr>
          <p:cNvPr id="2055" name="Picture 2" descr="Птичка.png"/>
          <p:cNvPicPr>
            <a:picLocks noChangeAspect="1" noChangeArrowheads="1"/>
          </p:cNvPicPr>
          <p:nvPr/>
        </p:nvPicPr>
        <p:blipFill>
          <a:blip r:embed="rId4" cstate="screen">
            <a:lum bright="10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39713" y="6215063"/>
            <a:ext cx="4746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7245" y="6143625"/>
            <a:ext cx="29289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Calibri" pitchFamily="34" charset="0"/>
              </a:rPr>
              <a:t>Институт Конфуция ДВФУ</a:t>
            </a:r>
          </a:p>
          <a:p>
            <a:r>
              <a:rPr lang="en-US" b="1" dirty="0">
                <a:latin typeface="Calibri" pitchFamily="34" charset="0"/>
              </a:rPr>
              <a:t>http://confucius.dvfu.ru</a:t>
            </a:r>
            <a:endParaRPr lang="ru-RU" dirty="0"/>
          </a:p>
        </p:txBody>
      </p:sp>
      <p:pic>
        <p:nvPicPr>
          <p:cNvPr id="2060" name="Picture 12" descr="C:\Doc\Ж\Функции\Дизайн оформление\Логотипы\ДВФУ\ДВФУ.png"/>
          <p:cNvPicPr>
            <a:picLocks noChangeAspect="1" noChangeArrowheads="1"/>
          </p:cNvPicPr>
          <p:nvPr/>
        </p:nvPicPr>
        <p:blipFill>
          <a:blip r:embed="rId5" cstate="screen">
            <a:lum bright="100000" contrast="100000"/>
          </a:blip>
          <a:srcRect/>
          <a:stretch>
            <a:fillRect/>
          </a:stretch>
        </p:blipFill>
        <p:spPr bwMode="auto">
          <a:xfrm>
            <a:off x="8572528" y="6143644"/>
            <a:ext cx="357189" cy="648676"/>
          </a:xfrm>
          <a:prstGeom prst="rect">
            <a:avLst/>
          </a:prstGeom>
          <a:noFill/>
        </p:spPr>
      </p:pic>
      <p:pic>
        <p:nvPicPr>
          <p:cNvPr id="2061" name="Picture 13" descr="C:\Doc\Ж\Функции\Дизайн оформление\Логотипы\ДВФУ\ДВФУ.png"/>
          <p:cNvPicPr>
            <a:picLocks noChangeAspect="1" noChangeArrowheads="1"/>
          </p:cNvPicPr>
          <p:nvPr/>
        </p:nvPicPr>
        <p:blipFill>
          <a:blip r:embed="rId6" cstate="screen">
            <a:lum bright="59000" contrast="-37000"/>
          </a:blip>
          <a:srcRect/>
          <a:stretch>
            <a:fillRect/>
          </a:stretch>
        </p:blipFill>
        <p:spPr bwMode="auto">
          <a:xfrm>
            <a:off x="785786" y="857232"/>
            <a:ext cx="1416129" cy="857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4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5072092" y="6140450"/>
            <a:ext cx="3714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тел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.: 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(4232)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42-32-03</a:t>
            </a:r>
            <a:r>
              <a:rPr kumimoji="0" lang="ru-RU" sz="1600" b="0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,  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43-91-58</a:t>
            </a:r>
            <a:endParaRPr kumimoji="0" lang="ru-RU" sz="1800" b="1" i="0" u="none" strike="noStrike" kern="0" cap="none" spc="5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e-mail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: 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chinacenter@orient.dvgu.ru</a:t>
            </a:r>
            <a:endParaRPr kumimoji="0" lang="ru-RU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28" name="Picture 2" descr="Птичка.png"/>
          <p:cNvPicPr>
            <a:picLocks noChangeAspect="1" noChangeArrowheads="1"/>
          </p:cNvPicPr>
          <p:nvPr/>
        </p:nvPicPr>
        <p:blipFill>
          <a:blip r:embed="rId2" cstate="screen">
            <a:lum bright="10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39713" y="6215063"/>
            <a:ext cx="4746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57245" y="6143625"/>
            <a:ext cx="29289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Институт Конфуция ДВФУ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http://confucius.dvfu.ru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30" name="Picture 12" descr="C:\Doc\Ж\Функции\Дизайн оформление\Логотипы\ДВФУ\ДВФУ.png"/>
          <p:cNvPicPr>
            <a:picLocks noChangeAspect="1" noChangeArrowheads="1"/>
          </p:cNvPicPr>
          <p:nvPr/>
        </p:nvPicPr>
        <p:blipFill>
          <a:blip r:embed="rId3" cstate="screen">
            <a:lum bright="100000" contrast="100000"/>
          </a:blip>
          <a:srcRect/>
          <a:stretch>
            <a:fillRect/>
          </a:stretch>
        </p:blipFill>
        <p:spPr bwMode="auto">
          <a:xfrm>
            <a:off x="8572528" y="6143644"/>
            <a:ext cx="357189" cy="648676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29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005CBF"/>
                </a:solidFill>
              </a:rPr>
              <a:t>Паритетная кооперация сетевых ресурсов образовательных учреждений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5CBF"/>
                </a:solidFill>
              </a:rPr>
              <a:t>Эффективное использование организационно-технической и методической базы образовательных учреждений паритетной сети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5CBF"/>
                </a:solidFill>
              </a:rPr>
              <a:t>Расширение образовательного и научно-методического пространства каждого образовательного учреждения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5CBF"/>
                </a:solidFill>
              </a:rPr>
              <a:t>Оптимизация деятельности образовательных учреждений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5CBF"/>
                </a:solidFill>
              </a:rPr>
              <a:t>Обеспечение системы дополнительного образования для всех участников образовательного процесса сети всем комплексом образовательных ресурсов, находящихся в их распоряжении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5CBF"/>
                </a:solidFill>
              </a:rPr>
              <a:t>Обеспечение качества образовательной деятельности  с использованием сетевых экспертных механизмов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5CBF"/>
                </a:solidFill>
              </a:rPr>
              <a:t>Развитие системы повышения квалификации педагогов</a:t>
            </a: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005CBF"/>
              </a:solidFill>
            </a:endParaRP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005CBF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005CBF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5072092" y="6140450"/>
            <a:ext cx="3714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тел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.: 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(4232)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42-32-03</a:t>
            </a:r>
            <a:r>
              <a:rPr kumimoji="0" lang="ru-RU" sz="1600" b="0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,  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43-91-58</a:t>
            </a:r>
            <a:endParaRPr kumimoji="0" lang="ru-RU" sz="1800" b="1" i="0" u="none" strike="noStrike" kern="0" cap="none" spc="5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e-mail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: 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chinacenter@orient.dvgu.ru</a:t>
            </a:r>
            <a:endParaRPr kumimoji="0" lang="ru-RU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28" name="Picture 2" descr="Птичка.png"/>
          <p:cNvPicPr>
            <a:picLocks noChangeAspect="1" noChangeArrowheads="1"/>
          </p:cNvPicPr>
          <p:nvPr/>
        </p:nvPicPr>
        <p:blipFill>
          <a:blip r:embed="rId2" cstate="screen">
            <a:lum bright="10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39713" y="6215063"/>
            <a:ext cx="4746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57245" y="6143625"/>
            <a:ext cx="29289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Институт Конфуция ДВФУ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http://confucius.dvfu.ru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30" name="Picture 12" descr="C:\Doc\Ж\Функции\Дизайн оформление\Логотипы\ДВФУ\ДВФУ.png"/>
          <p:cNvPicPr>
            <a:picLocks noChangeAspect="1" noChangeArrowheads="1"/>
          </p:cNvPicPr>
          <p:nvPr/>
        </p:nvPicPr>
        <p:blipFill>
          <a:blip r:embed="rId3" cstate="screen">
            <a:lum bright="100000" contrast="100000"/>
          </a:blip>
          <a:srcRect/>
          <a:stretch>
            <a:fillRect/>
          </a:stretch>
        </p:blipFill>
        <p:spPr bwMode="auto">
          <a:xfrm>
            <a:off x="8572528" y="6143644"/>
            <a:ext cx="357189" cy="648676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29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None/>
            </a:pPr>
            <a:r>
              <a:rPr lang="ru-RU" sz="2000" dirty="0" smtClean="0">
                <a:solidFill>
                  <a:srgbClr val="005CBF"/>
                </a:solidFill>
              </a:rPr>
              <a:t>            </a:t>
            </a:r>
            <a:r>
              <a:rPr lang="ru-RU" sz="2400" dirty="0" smtClean="0">
                <a:solidFill>
                  <a:srgbClr val="005CBF"/>
                </a:solidFill>
              </a:rPr>
              <a:t>У каждого из нас есть свой любимый способ обучения и любимый стиль работы. Кто-то относится к ученикам – зрителям, других можно назвать «</a:t>
            </a:r>
            <a:r>
              <a:rPr lang="ru-RU" sz="2400" dirty="0" err="1" smtClean="0">
                <a:solidFill>
                  <a:srgbClr val="005CBF"/>
                </a:solidFill>
              </a:rPr>
              <a:t>аудиоучениками</a:t>
            </a:r>
            <a:r>
              <a:rPr lang="ru-RU" sz="2400" dirty="0" smtClean="0">
                <a:solidFill>
                  <a:srgbClr val="005CBF"/>
                </a:solidFill>
              </a:rPr>
              <a:t>»… 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rgbClr val="005CBF"/>
                </a:solidFill>
              </a:rPr>
              <a:t>           Кто-то  «печатно-ориентирован»: повышает квалификацию, читая методическую литературу. Кто-то «интерактивен»: совершенствует свое педагогическое мастерство, взаимодействуя с другими, сотрудничает в педагогических ассоциациях.</a:t>
            </a:r>
          </a:p>
          <a:p>
            <a:pPr marL="457200" indent="-457200" algn="r">
              <a:buNone/>
            </a:pPr>
            <a:endParaRPr lang="ru-RU" sz="2400" dirty="0" smtClean="0">
              <a:solidFill>
                <a:srgbClr val="005CBF"/>
              </a:solidFill>
            </a:endParaRPr>
          </a:p>
          <a:p>
            <a:pPr marL="457200" indent="-457200" algn="r">
              <a:buNone/>
            </a:pPr>
            <a:r>
              <a:rPr lang="ru-RU" sz="2400" dirty="0" err="1" smtClean="0">
                <a:solidFill>
                  <a:srgbClr val="005CBF"/>
                </a:solidFill>
              </a:rPr>
              <a:t>Г.Драйден</a:t>
            </a:r>
            <a:r>
              <a:rPr lang="ru-RU" sz="2400" dirty="0" smtClean="0">
                <a:solidFill>
                  <a:srgbClr val="005CBF"/>
                </a:solidFill>
              </a:rPr>
              <a:t>, </a:t>
            </a:r>
            <a:r>
              <a:rPr lang="ru-RU" sz="2400" dirty="0" err="1" smtClean="0">
                <a:solidFill>
                  <a:srgbClr val="005CBF"/>
                </a:solidFill>
              </a:rPr>
              <a:t>Д.Вос</a:t>
            </a:r>
            <a:r>
              <a:rPr lang="ru-RU" sz="2400" dirty="0" smtClean="0">
                <a:solidFill>
                  <a:srgbClr val="005CBF"/>
                </a:solidFill>
              </a:rPr>
              <a:t> «Революция в обучении»</a:t>
            </a: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005CBF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005CBF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928934"/>
            <a:ext cx="8229600" cy="2357454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/>
              <a:t>Сетевая ассоциация </a:t>
            </a:r>
            <a:br>
              <a:rPr lang="ru-RU" sz="4000" b="1" dirty="0" smtClean="0"/>
            </a:br>
            <a:r>
              <a:rPr lang="ru-RU" sz="4000" b="1" dirty="0" smtClean="0"/>
              <a:t>преподавателей китайского языка </a:t>
            </a:r>
            <a:br>
              <a:rPr lang="ru-RU" sz="4000" b="1" dirty="0" smtClean="0"/>
            </a:br>
            <a:r>
              <a:rPr lang="ru-RU" sz="4000" b="1" dirty="0" smtClean="0"/>
              <a:t>как фактор достижения </a:t>
            </a:r>
            <a:br>
              <a:rPr lang="ru-RU" sz="4000" b="1" dirty="0" smtClean="0"/>
            </a:br>
            <a:r>
              <a:rPr lang="ru-RU" sz="4000" b="1" dirty="0" smtClean="0"/>
              <a:t>нового качества образования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200" dirty="0" smtClean="0"/>
              <a:t>Бочкарева Алла Григорьевна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400" dirty="0" smtClean="0"/>
              <a:t>Заместитель директора Института Конфуция </a:t>
            </a:r>
            <a:r>
              <a:rPr lang="ru-RU" sz="2400" dirty="0" smtClean="0"/>
              <a:t>ДВФУ</a:t>
            </a:r>
            <a:br>
              <a:rPr lang="ru-RU" sz="2400" dirty="0" smtClean="0"/>
            </a:br>
            <a:r>
              <a:rPr lang="ru-RU" sz="2400" dirty="0" smtClean="0"/>
              <a:t>Заведующая кафедрой педагогической психологии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>Кандидат педагогических наук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5072092" y="6140450"/>
            <a:ext cx="3714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тел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.: 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(4232)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42-32-03</a:t>
            </a:r>
            <a:r>
              <a:rPr kumimoji="0" lang="ru-RU" sz="1600" b="0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,  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43-91-58</a:t>
            </a:r>
            <a:endParaRPr kumimoji="0" lang="ru-RU" sz="1800" b="1" i="0" u="none" strike="noStrike" kern="0" cap="none" spc="5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e-mail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: 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chinacenter@orient.dvgu.ru</a:t>
            </a:r>
            <a:endParaRPr kumimoji="0" lang="ru-RU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28" name="Picture 2" descr="Птичка.png"/>
          <p:cNvPicPr>
            <a:picLocks noChangeAspect="1" noChangeArrowheads="1"/>
          </p:cNvPicPr>
          <p:nvPr/>
        </p:nvPicPr>
        <p:blipFill>
          <a:blip r:embed="rId2" cstate="screen">
            <a:lum bright="10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39713" y="6215063"/>
            <a:ext cx="4746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57245" y="6143625"/>
            <a:ext cx="29289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Институт Конфуция ДВФУ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http://confucius.dvfu.ru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30" name="Picture 12" descr="C:\Doc\Ж\Функции\Дизайн оформление\Логотипы\ДВФУ\ДВФУ.png"/>
          <p:cNvPicPr>
            <a:picLocks noChangeAspect="1" noChangeArrowheads="1"/>
          </p:cNvPicPr>
          <p:nvPr/>
        </p:nvPicPr>
        <p:blipFill>
          <a:blip r:embed="rId3" cstate="screen">
            <a:lum bright="100000" contrast="100000"/>
          </a:blip>
          <a:srcRect/>
          <a:stretch>
            <a:fillRect/>
          </a:stretch>
        </p:blipFill>
        <p:spPr bwMode="auto">
          <a:xfrm>
            <a:off x="8572528" y="6143644"/>
            <a:ext cx="357189" cy="6486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5072092" y="6140450"/>
            <a:ext cx="3714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тел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.: 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(4232)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42-32-03</a:t>
            </a:r>
            <a:r>
              <a:rPr kumimoji="0" lang="ru-RU" sz="1600" b="0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,  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43-91-58</a:t>
            </a:r>
            <a:endParaRPr kumimoji="0" lang="ru-RU" sz="1800" b="1" i="0" u="none" strike="noStrike" kern="0" cap="none" spc="5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e-mail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: 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chinacenter@orient.dvgu.ru</a:t>
            </a:r>
            <a:endParaRPr kumimoji="0" lang="ru-RU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28" name="Picture 2" descr="Птичка.png"/>
          <p:cNvPicPr>
            <a:picLocks noChangeAspect="1" noChangeArrowheads="1"/>
          </p:cNvPicPr>
          <p:nvPr/>
        </p:nvPicPr>
        <p:blipFill>
          <a:blip r:embed="rId2" cstate="screen">
            <a:lum bright="10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39713" y="6215063"/>
            <a:ext cx="4746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57245" y="6143625"/>
            <a:ext cx="29289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Институт Конфуция ДВФУ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http://confucius.dvfu.ru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30" name="Picture 12" descr="C:\Doc\Ж\Функции\Дизайн оформление\Логотипы\ДВФУ\ДВФУ.png"/>
          <p:cNvPicPr>
            <a:picLocks noChangeAspect="1" noChangeArrowheads="1"/>
          </p:cNvPicPr>
          <p:nvPr/>
        </p:nvPicPr>
        <p:blipFill>
          <a:blip r:embed="rId3" cstate="screen">
            <a:lum bright="100000" contrast="100000"/>
          </a:blip>
          <a:srcRect/>
          <a:stretch>
            <a:fillRect/>
          </a:stretch>
        </p:blipFill>
        <p:spPr bwMode="auto">
          <a:xfrm>
            <a:off x="8572528" y="6143644"/>
            <a:ext cx="357189" cy="64867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428992" y="785794"/>
            <a:ext cx="5143536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Сетевое взаимодействие образовательных  учреждений (целевые группы, учителя, родители, учащиеся, руководители ОУ)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2071678"/>
            <a:ext cx="2286016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Открытое методическое объединение </a:t>
            </a:r>
          </a:p>
          <a:p>
            <a:pPr algn="ctr"/>
            <a:r>
              <a:rPr lang="ru-RU" sz="1400" dirty="0" smtClean="0"/>
              <a:t>(экспертное сообщество)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2071678"/>
            <a:ext cx="2286016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Паритетная кооперация ресурсов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2071678"/>
            <a:ext cx="2286016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Ресурсный центр Института Конфуция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3214686"/>
            <a:ext cx="5143536" cy="18573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/>
              <a:t>Ресурсы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Основные образовательные программы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Элективные курсы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Проектная и исследовательская деятельность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Система дополнительного образования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Система качества образовательной деятельности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Система повышения квалификации (в том числе дистанционные технологии)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5429264"/>
            <a:ext cx="7143800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Е Т Е В А Я    А С С О Ц И А Ц И Я</a:t>
            </a:r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4357686" y="1643050"/>
            <a:ext cx="285752" cy="4286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0800000">
            <a:off x="7286644" y="2857496"/>
            <a:ext cx="285752" cy="35719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0800000">
            <a:off x="7286644" y="1643050"/>
            <a:ext cx="285752" cy="4286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0800000">
            <a:off x="5643570" y="5072073"/>
            <a:ext cx="285752" cy="35719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5400000">
            <a:off x="3000364" y="2214554"/>
            <a:ext cx="285752" cy="57150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1571604" y="2857496"/>
            <a:ext cx="285752" cy="257176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85720" y="3929066"/>
            <a:ext cx="8401080" cy="4286280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.</a:t>
            </a:r>
            <a:br>
              <a:rPr lang="ru-RU" sz="1800" b="1" dirty="0" smtClean="0"/>
            </a:br>
            <a:endParaRPr lang="ru-RU" sz="1800" b="1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5072092" y="6140450"/>
            <a:ext cx="3714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тел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.: 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(4232)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42-32-03</a:t>
            </a:r>
            <a:r>
              <a:rPr kumimoji="0" lang="ru-RU" sz="1600" b="0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,  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43-91-58</a:t>
            </a:r>
            <a:endParaRPr kumimoji="0" lang="ru-RU" sz="1800" b="1" i="0" u="none" strike="noStrike" kern="0" cap="none" spc="5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e-mail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: 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chinacenter@orient.dvgu.ru</a:t>
            </a:r>
            <a:endParaRPr kumimoji="0" lang="ru-RU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28" name="Picture 2" descr="Птичка.png"/>
          <p:cNvPicPr>
            <a:picLocks noChangeAspect="1" noChangeArrowheads="1"/>
          </p:cNvPicPr>
          <p:nvPr/>
        </p:nvPicPr>
        <p:blipFill>
          <a:blip r:embed="rId2" cstate="screen">
            <a:lum bright="10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39713" y="6215063"/>
            <a:ext cx="4746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57245" y="6143625"/>
            <a:ext cx="29289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Институт Конфуция ДВФУ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http://confucius.dvfu.ru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30" name="Picture 12" descr="C:\Doc\Ж\Функции\Дизайн оформление\Логотипы\ДВФУ\ДВФУ.png"/>
          <p:cNvPicPr>
            <a:picLocks noChangeAspect="1" noChangeArrowheads="1"/>
          </p:cNvPicPr>
          <p:nvPr/>
        </p:nvPicPr>
        <p:blipFill>
          <a:blip r:embed="rId3" cstate="screen">
            <a:lum bright="100000" contrast="100000"/>
          </a:blip>
          <a:srcRect/>
          <a:stretch>
            <a:fillRect/>
          </a:stretch>
        </p:blipFill>
        <p:spPr bwMode="auto">
          <a:xfrm>
            <a:off x="8572528" y="6143644"/>
            <a:ext cx="357189" cy="6486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572132" y="285728"/>
            <a:ext cx="32147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Делай то, что ты можешь, </a:t>
            </a:r>
            <a:br>
              <a:rPr lang="ru-RU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</a:br>
            <a:r>
              <a:rPr lang="ru-RU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с помощью того, чем ты располагаешь,</a:t>
            </a:r>
            <a:br>
              <a:rPr lang="ru-RU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</a:br>
            <a:r>
              <a:rPr lang="ru-RU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 там, где ты сейчас</a:t>
            </a:r>
            <a:br>
              <a:rPr lang="ru-RU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</a:br>
            <a:r>
              <a:rPr lang="ru-RU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                                    Т.Рузвельт</a:t>
            </a:r>
          </a:p>
          <a:p>
            <a:r>
              <a:rPr lang="ru-RU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/>
            </a:r>
            <a:br>
              <a:rPr lang="ru-RU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785926"/>
            <a:ext cx="8286808" cy="37862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5CBF"/>
                </a:solidFill>
              </a:rPr>
              <a:t>Сетевое взаимодействие – дистанционная технология – эффективный инструмент реализации компетентностно-продуктивного подхода в организации деятельности как всего образовательного учреждения, так и повышения уровня профессионально-педагогической квалификации преподавателя.</a:t>
            </a:r>
            <a:endParaRPr lang="ru-RU" sz="2800" b="1" dirty="0">
              <a:solidFill>
                <a:srgbClr val="005CBF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5072092" y="6140450"/>
            <a:ext cx="3714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тел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.: 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(4232)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42-32-03</a:t>
            </a:r>
            <a:r>
              <a:rPr kumimoji="0" lang="ru-RU" sz="1600" b="0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,  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43-91-58</a:t>
            </a:r>
            <a:endParaRPr kumimoji="0" lang="ru-RU" sz="1800" b="1" i="0" u="none" strike="noStrike" kern="0" cap="none" spc="5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e-mail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: 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chinacenter@orient.dvgu.ru</a:t>
            </a:r>
            <a:endParaRPr kumimoji="0" lang="ru-RU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28" name="Picture 2" descr="Птичка.png"/>
          <p:cNvPicPr>
            <a:picLocks noChangeAspect="1" noChangeArrowheads="1"/>
          </p:cNvPicPr>
          <p:nvPr/>
        </p:nvPicPr>
        <p:blipFill>
          <a:blip r:embed="rId2" cstate="screen">
            <a:lum bright="10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39713" y="6215063"/>
            <a:ext cx="4746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57245" y="6143625"/>
            <a:ext cx="29289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Институт Конфуция ДВФУ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http://confucius.dvfu.ru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30" name="Picture 12" descr="C:\Doc\Ж\Функции\Дизайн оформление\Логотипы\ДВФУ\ДВФУ.png"/>
          <p:cNvPicPr>
            <a:picLocks noChangeAspect="1" noChangeArrowheads="1"/>
          </p:cNvPicPr>
          <p:nvPr/>
        </p:nvPicPr>
        <p:blipFill>
          <a:blip r:embed="rId3" cstate="screen">
            <a:lum bright="100000" contrast="100000"/>
          </a:blip>
          <a:srcRect/>
          <a:stretch>
            <a:fillRect/>
          </a:stretch>
        </p:blipFill>
        <p:spPr bwMode="auto">
          <a:xfrm>
            <a:off x="8572528" y="6143644"/>
            <a:ext cx="357189" cy="648676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14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3399"/>
                </a:solidFill>
              </a:rPr>
              <a:t>      Сетевое взаимодействие </a:t>
            </a:r>
            <a:r>
              <a:rPr lang="ru-RU" sz="2000" dirty="0" smtClean="0">
                <a:solidFill>
                  <a:srgbClr val="003399"/>
                </a:solidFill>
              </a:rPr>
              <a:t>стимулирует развитие организационных форм профессионально-педагогической деятельности. Формируются существенные для повышения качества преподавательской деятельности </a:t>
            </a:r>
            <a:r>
              <a:rPr lang="ru-RU" sz="3200" dirty="0" smtClean="0">
                <a:solidFill>
                  <a:srgbClr val="003399"/>
                </a:solidFill>
              </a:rPr>
              <a:t>компетенции</a:t>
            </a:r>
            <a:r>
              <a:rPr lang="ru-RU" sz="2000" dirty="0" smtClean="0">
                <a:solidFill>
                  <a:srgbClr val="003399"/>
                </a:solidFill>
              </a:rPr>
              <a:t>:</a:t>
            </a:r>
          </a:p>
          <a:p>
            <a:r>
              <a:rPr lang="ru-RU" sz="2000" dirty="0" smtClean="0">
                <a:solidFill>
                  <a:srgbClr val="003399"/>
                </a:solidFill>
              </a:rPr>
              <a:t>1. умение </a:t>
            </a:r>
            <a:r>
              <a:rPr lang="ru-RU" sz="2000" b="1" dirty="0" smtClean="0">
                <a:solidFill>
                  <a:srgbClr val="003399"/>
                </a:solidFill>
              </a:rPr>
              <a:t>работать в информационном пространстве</a:t>
            </a:r>
            <a:r>
              <a:rPr lang="ru-RU" sz="2000" dirty="0" smtClean="0">
                <a:solidFill>
                  <a:srgbClr val="003399"/>
                </a:solidFill>
              </a:rPr>
              <a:t>: отбирать информацию в соответствии с актуальной предметно-педагогической потребностью, структурировать ее и использовать адекватно поставленной задаче;</a:t>
            </a:r>
          </a:p>
          <a:p>
            <a:r>
              <a:rPr lang="ru-RU" sz="2000" dirty="0" smtClean="0">
                <a:solidFill>
                  <a:srgbClr val="003399"/>
                </a:solidFill>
              </a:rPr>
              <a:t>2. умение </a:t>
            </a:r>
            <a:r>
              <a:rPr lang="ru-RU" sz="2000" b="1" dirty="0" smtClean="0">
                <a:solidFill>
                  <a:srgbClr val="003399"/>
                </a:solidFill>
              </a:rPr>
              <a:t>эффективно организовать деятельность </a:t>
            </a:r>
            <a:r>
              <a:rPr lang="ru-RU" sz="2000" dirty="0" smtClean="0">
                <a:solidFill>
                  <a:srgbClr val="003399"/>
                </a:solidFill>
              </a:rPr>
              <a:t>с ориентацией на педагогический результат-продукт;</a:t>
            </a:r>
          </a:p>
          <a:p>
            <a:r>
              <a:rPr lang="ru-RU" sz="2000" dirty="0" smtClean="0">
                <a:solidFill>
                  <a:srgbClr val="003399"/>
                </a:solidFill>
              </a:rPr>
              <a:t>3. навык </a:t>
            </a:r>
            <a:r>
              <a:rPr lang="ru-RU" sz="2000" b="1" dirty="0" smtClean="0">
                <a:solidFill>
                  <a:srgbClr val="003399"/>
                </a:solidFill>
              </a:rPr>
              <a:t>презентации результатов – продуктов </a:t>
            </a:r>
            <a:r>
              <a:rPr lang="ru-RU" sz="2000" dirty="0" smtClean="0">
                <a:solidFill>
                  <a:srgbClr val="003399"/>
                </a:solidFill>
              </a:rPr>
              <a:t>педагогической деятельности с использованием различных информационных технологий;</a:t>
            </a:r>
          </a:p>
          <a:p>
            <a:r>
              <a:rPr lang="ru-RU" sz="2000" dirty="0" smtClean="0">
                <a:solidFill>
                  <a:srgbClr val="003399"/>
                </a:solidFill>
              </a:rPr>
              <a:t>4. навык </a:t>
            </a:r>
            <a:r>
              <a:rPr lang="ru-RU" sz="2000" b="1" dirty="0" smtClean="0">
                <a:solidFill>
                  <a:srgbClr val="003399"/>
                </a:solidFill>
              </a:rPr>
              <a:t>самообразовательной рефлексии</a:t>
            </a:r>
            <a:r>
              <a:rPr lang="ru-RU" sz="2000" dirty="0" smtClean="0">
                <a:solidFill>
                  <a:srgbClr val="003399"/>
                </a:solidFill>
              </a:rPr>
              <a:t>, способствующий успешному педагогическому функционированию.</a:t>
            </a:r>
            <a:endParaRPr lang="ru-RU" sz="20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5072092" y="6140450"/>
            <a:ext cx="3714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тел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.: 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(4232)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42-32-03</a:t>
            </a:r>
            <a:r>
              <a:rPr kumimoji="0" lang="ru-RU" sz="1600" b="0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,  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43-91-58</a:t>
            </a:r>
            <a:endParaRPr kumimoji="0" lang="ru-RU" sz="1800" b="1" i="0" u="none" strike="noStrike" kern="0" cap="none" spc="5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e-mail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: 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chinacenter@orient.dvgu.ru</a:t>
            </a:r>
            <a:endParaRPr kumimoji="0" lang="ru-RU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28" name="Picture 2" descr="Птичка.png"/>
          <p:cNvPicPr>
            <a:picLocks noChangeAspect="1" noChangeArrowheads="1"/>
          </p:cNvPicPr>
          <p:nvPr/>
        </p:nvPicPr>
        <p:blipFill>
          <a:blip r:embed="rId2" cstate="screen">
            <a:lum bright="10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39713" y="6215063"/>
            <a:ext cx="4746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57245" y="6143625"/>
            <a:ext cx="29289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Институт Конфуция ДВФУ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http://confucius.dvfu.ru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30" name="Picture 12" descr="C:\Doc\Ж\Функции\Дизайн оформление\Логотипы\ДВФУ\ДВФУ.png"/>
          <p:cNvPicPr>
            <a:picLocks noChangeAspect="1" noChangeArrowheads="1"/>
          </p:cNvPicPr>
          <p:nvPr/>
        </p:nvPicPr>
        <p:blipFill>
          <a:blip r:embed="rId3" cstate="screen">
            <a:lum bright="100000" contrast="100000"/>
          </a:blip>
          <a:srcRect/>
          <a:stretch>
            <a:fillRect/>
          </a:stretch>
        </p:blipFill>
        <p:spPr bwMode="auto">
          <a:xfrm>
            <a:off x="8572528" y="6143644"/>
            <a:ext cx="357189" cy="648676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29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buNone/>
            </a:pPr>
            <a:r>
              <a:rPr lang="ru-RU" sz="2000" dirty="0" smtClean="0">
                <a:solidFill>
                  <a:srgbClr val="005CBF"/>
                </a:solidFill>
              </a:rPr>
              <a:t>Первый признак мыслящего человека –</a:t>
            </a:r>
          </a:p>
          <a:p>
            <a:pPr algn="r">
              <a:buNone/>
            </a:pPr>
            <a:r>
              <a:rPr lang="ru-RU" sz="2000" dirty="0" smtClean="0">
                <a:solidFill>
                  <a:srgbClr val="005CBF"/>
                </a:solidFill>
              </a:rPr>
              <a:t>это умение видеть проблему там, где она есть.</a:t>
            </a:r>
          </a:p>
          <a:p>
            <a:pPr algn="r">
              <a:buNone/>
            </a:pPr>
            <a:r>
              <a:rPr lang="ru-RU" sz="2000" dirty="0" smtClean="0">
                <a:solidFill>
                  <a:srgbClr val="005CBF"/>
                </a:solidFill>
              </a:rPr>
              <a:t>С.Л.Рубинштейн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5CBF"/>
                </a:solidFill>
              </a:rPr>
              <a:t>Методологические принципы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5CBF"/>
                </a:solidFill>
              </a:rPr>
              <a:t>организации сетевого сообщества</a:t>
            </a:r>
          </a:p>
          <a:p>
            <a:r>
              <a:rPr lang="ru-RU" b="1" dirty="0" smtClean="0">
                <a:solidFill>
                  <a:srgbClr val="005CBF"/>
                </a:solidFill>
              </a:rPr>
              <a:t>Интерактивность</a:t>
            </a:r>
          </a:p>
          <a:p>
            <a:r>
              <a:rPr lang="ru-RU" b="1" dirty="0" smtClean="0">
                <a:solidFill>
                  <a:srgbClr val="005CBF"/>
                </a:solidFill>
              </a:rPr>
              <a:t>Адаптивность</a:t>
            </a:r>
          </a:p>
          <a:p>
            <a:r>
              <a:rPr lang="ru-RU" b="1" dirty="0" smtClean="0">
                <a:solidFill>
                  <a:srgbClr val="005CBF"/>
                </a:solidFill>
              </a:rPr>
              <a:t>Гибкость </a:t>
            </a:r>
          </a:p>
          <a:p>
            <a:r>
              <a:rPr lang="ru-RU" b="1" dirty="0" smtClean="0">
                <a:solidFill>
                  <a:srgbClr val="005CBF"/>
                </a:solidFill>
              </a:rPr>
              <a:t>Модульность</a:t>
            </a:r>
          </a:p>
          <a:p>
            <a:r>
              <a:rPr lang="ru-RU" b="1" dirty="0" smtClean="0">
                <a:solidFill>
                  <a:srgbClr val="005CBF"/>
                </a:solidFill>
              </a:rPr>
              <a:t>Оперативность </a:t>
            </a:r>
          </a:p>
          <a:p>
            <a:r>
              <a:rPr lang="ru-RU" b="1" dirty="0" smtClean="0">
                <a:solidFill>
                  <a:srgbClr val="005CBF"/>
                </a:solidFill>
              </a:rPr>
              <a:t>Объективность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5072092" y="6140450"/>
            <a:ext cx="3714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тел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.: 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(4232)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42-32-03</a:t>
            </a:r>
            <a:r>
              <a:rPr kumimoji="0" lang="ru-RU" sz="1600" b="0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,  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43-91-58</a:t>
            </a:r>
            <a:endParaRPr kumimoji="0" lang="ru-RU" sz="1800" b="1" i="0" u="none" strike="noStrike" kern="0" cap="none" spc="5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e-mail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: 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chinacenter@orient.dvgu.ru</a:t>
            </a:r>
            <a:endParaRPr kumimoji="0" lang="ru-RU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28" name="Picture 2" descr="Птичка.png"/>
          <p:cNvPicPr>
            <a:picLocks noChangeAspect="1" noChangeArrowheads="1"/>
          </p:cNvPicPr>
          <p:nvPr/>
        </p:nvPicPr>
        <p:blipFill>
          <a:blip r:embed="rId2" cstate="screen">
            <a:lum bright="10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39713" y="6215063"/>
            <a:ext cx="4746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57245" y="6143625"/>
            <a:ext cx="29289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Институт Конфуция ДВФУ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http://confucius.dvfu.ru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30" name="Picture 12" descr="C:\Doc\Ж\Функции\Дизайн оформление\Логотипы\ДВФУ\ДВФУ.png"/>
          <p:cNvPicPr>
            <a:picLocks noChangeAspect="1" noChangeArrowheads="1"/>
          </p:cNvPicPr>
          <p:nvPr/>
        </p:nvPicPr>
        <p:blipFill>
          <a:blip r:embed="rId3" cstate="screen">
            <a:lum bright="100000" contrast="100000"/>
          </a:blip>
          <a:srcRect/>
          <a:stretch>
            <a:fillRect/>
          </a:stretch>
        </p:blipFill>
        <p:spPr bwMode="auto">
          <a:xfrm>
            <a:off x="8572528" y="6143644"/>
            <a:ext cx="357189" cy="648676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14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5CBF"/>
                </a:solidFill>
              </a:rPr>
              <a:t>Дидактические свойства и функции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5CBF"/>
                </a:solidFill>
              </a:rPr>
              <a:t>сетевого взаимодействия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005CBF"/>
                </a:solidFill>
              </a:rPr>
              <a:t>Индивидуализация</a:t>
            </a:r>
            <a:r>
              <a:rPr lang="ru-RU" sz="2400" dirty="0" smtClean="0">
                <a:solidFill>
                  <a:srgbClr val="005CBF"/>
                </a:solidFill>
              </a:rPr>
              <a:t> системы повышения квалификации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rgbClr val="005CBF"/>
                </a:solidFill>
              </a:rPr>
              <a:t>Ориентация на  </a:t>
            </a:r>
            <a:r>
              <a:rPr lang="ru-RU" sz="2400" b="1" dirty="0" smtClean="0">
                <a:solidFill>
                  <a:srgbClr val="005CBF"/>
                </a:solidFill>
              </a:rPr>
              <a:t>самообразование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005CBF"/>
                </a:solidFill>
              </a:rPr>
              <a:t>Гибкость</a:t>
            </a:r>
            <a:r>
              <a:rPr lang="ru-RU" sz="2400" dirty="0" smtClean="0">
                <a:solidFill>
                  <a:srgbClr val="005CBF"/>
                </a:solidFill>
              </a:rPr>
              <a:t> организационной структуры системы    повышения квалификации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rgbClr val="005CBF"/>
                </a:solidFill>
              </a:rPr>
              <a:t>Возможность </a:t>
            </a:r>
            <a:r>
              <a:rPr lang="ru-RU" sz="2400" b="1" dirty="0" smtClean="0">
                <a:solidFill>
                  <a:srgbClr val="005CBF"/>
                </a:solidFill>
              </a:rPr>
              <a:t>интенсификации</a:t>
            </a:r>
            <a:r>
              <a:rPr lang="ru-RU" sz="2400" dirty="0" smtClean="0">
                <a:solidFill>
                  <a:srgbClr val="005CBF"/>
                </a:solidFill>
              </a:rPr>
              <a:t> образовательного процесса</a:t>
            </a:r>
          </a:p>
          <a:p>
            <a:pPr marL="514350" indent="-514350">
              <a:buNone/>
            </a:pPr>
            <a:r>
              <a:rPr lang="ru-RU" sz="2400" b="1" dirty="0" err="1" smtClean="0">
                <a:solidFill>
                  <a:srgbClr val="005CBF"/>
                </a:solidFill>
              </a:rPr>
              <a:t>Разноуровневость</a:t>
            </a:r>
            <a:r>
              <a:rPr lang="ru-RU" sz="2400" dirty="0" smtClean="0">
                <a:solidFill>
                  <a:srgbClr val="005CBF"/>
                </a:solidFill>
              </a:rPr>
              <a:t> содержания образовательных ресурсов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005CBF"/>
                </a:solidFill>
              </a:rPr>
              <a:t>Дифференцированный</a:t>
            </a:r>
            <a:r>
              <a:rPr lang="ru-RU" sz="2400" dirty="0" smtClean="0">
                <a:solidFill>
                  <a:srgbClr val="005CBF"/>
                </a:solidFill>
              </a:rPr>
              <a:t> подход </a:t>
            </a:r>
            <a:endParaRPr lang="ru-RU" sz="2400" dirty="0">
              <a:solidFill>
                <a:srgbClr val="005CBF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5072092" y="6140450"/>
            <a:ext cx="3714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тел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.: 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(4232)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42-32-03</a:t>
            </a:r>
            <a:r>
              <a:rPr kumimoji="0" lang="ru-RU" sz="1600" b="0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,  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43-91-58</a:t>
            </a:r>
            <a:endParaRPr kumimoji="0" lang="ru-RU" sz="1800" b="1" i="0" u="none" strike="noStrike" kern="0" cap="none" spc="5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e-mail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: 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chinacenter@orient.dvgu.ru</a:t>
            </a:r>
            <a:endParaRPr kumimoji="0" lang="ru-RU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28" name="Picture 2" descr="Птичка.png"/>
          <p:cNvPicPr>
            <a:picLocks noChangeAspect="1" noChangeArrowheads="1"/>
          </p:cNvPicPr>
          <p:nvPr/>
        </p:nvPicPr>
        <p:blipFill>
          <a:blip r:embed="rId2" cstate="screen">
            <a:lum bright="10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39713" y="6215063"/>
            <a:ext cx="4746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57245" y="6143625"/>
            <a:ext cx="29289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Институт Конфуция ДВФУ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http://confucius.dvfu.ru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30" name="Picture 12" descr="C:\Doc\Ж\Функции\Дизайн оформление\Логотипы\ДВФУ\ДВФУ.png"/>
          <p:cNvPicPr>
            <a:picLocks noChangeAspect="1" noChangeArrowheads="1"/>
          </p:cNvPicPr>
          <p:nvPr/>
        </p:nvPicPr>
        <p:blipFill>
          <a:blip r:embed="rId3" cstate="screen">
            <a:lum bright="100000" contrast="100000"/>
          </a:blip>
          <a:srcRect/>
          <a:stretch>
            <a:fillRect/>
          </a:stretch>
        </p:blipFill>
        <p:spPr bwMode="auto">
          <a:xfrm>
            <a:off x="8572528" y="6143644"/>
            <a:ext cx="357189" cy="648676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err="1" smtClean="0">
                <a:solidFill>
                  <a:srgbClr val="005CBF"/>
                </a:solidFill>
              </a:rPr>
              <a:t>Внутрисетевая</a:t>
            </a:r>
            <a:r>
              <a:rPr lang="ru-RU" sz="3200" b="1" dirty="0" smtClean="0">
                <a:solidFill>
                  <a:srgbClr val="005CBF"/>
                </a:solidFill>
              </a:rPr>
              <a:t>  </a:t>
            </a:r>
          </a:p>
          <a:p>
            <a:pPr algn="ctr">
              <a:buNone/>
            </a:pPr>
            <a:r>
              <a:rPr lang="ru-RU" sz="3200" b="1" dirty="0" err="1" smtClean="0">
                <a:solidFill>
                  <a:srgbClr val="005CBF"/>
                </a:solidFill>
              </a:rPr>
              <a:t>профилизация</a:t>
            </a:r>
            <a:r>
              <a:rPr lang="ru-RU" sz="3200" b="1" dirty="0" smtClean="0">
                <a:solidFill>
                  <a:srgbClr val="005CBF"/>
                </a:solidFill>
              </a:rPr>
              <a:t> ресурсов ассоциации</a:t>
            </a:r>
          </a:p>
          <a:p>
            <a:pPr algn="ctr">
              <a:buNone/>
            </a:pPr>
            <a:endParaRPr lang="ru-RU" sz="3200" b="1" dirty="0" smtClean="0">
              <a:solidFill>
                <a:srgbClr val="005CBF"/>
              </a:solidFill>
            </a:endParaRPr>
          </a:p>
          <a:p>
            <a:pPr marL="342900" indent="-342900">
              <a:buNone/>
            </a:pPr>
            <a:r>
              <a:rPr lang="ru-RU" sz="2400" dirty="0" smtClean="0">
                <a:solidFill>
                  <a:srgbClr val="005CBF"/>
                </a:solidFill>
              </a:rPr>
              <a:t>1. Основные образовательные программы</a:t>
            </a:r>
          </a:p>
          <a:p>
            <a:pPr marL="342900" indent="-342900">
              <a:buNone/>
            </a:pPr>
            <a:r>
              <a:rPr lang="ru-RU" sz="2400" dirty="0" smtClean="0">
                <a:solidFill>
                  <a:srgbClr val="005CBF"/>
                </a:solidFill>
              </a:rPr>
              <a:t>2. Элективные курсы</a:t>
            </a:r>
          </a:p>
          <a:p>
            <a:pPr marL="342900" indent="-342900">
              <a:buNone/>
            </a:pPr>
            <a:r>
              <a:rPr lang="ru-RU" sz="2400" dirty="0" smtClean="0">
                <a:solidFill>
                  <a:srgbClr val="005CBF"/>
                </a:solidFill>
              </a:rPr>
              <a:t>3. Проектная и исследовательская деятельность</a:t>
            </a:r>
          </a:p>
          <a:p>
            <a:pPr marL="342900" indent="-342900">
              <a:buNone/>
            </a:pPr>
            <a:r>
              <a:rPr lang="ru-RU" sz="2400" dirty="0" smtClean="0">
                <a:solidFill>
                  <a:srgbClr val="005CBF"/>
                </a:solidFill>
              </a:rPr>
              <a:t>4. Система дополнительного образования</a:t>
            </a:r>
          </a:p>
          <a:p>
            <a:pPr marL="342900" indent="-342900">
              <a:buNone/>
            </a:pPr>
            <a:r>
              <a:rPr lang="ru-RU" sz="2400" dirty="0" smtClean="0">
                <a:solidFill>
                  <a:srgbClr val="005CBF"/>
                </a:solidFill>
              </a:rPr>
              <a:t>5. Система качества образовательной деятельности</a:t>
            </a:r>
          </a:p>
          <a:p>
            <a:pPr marL="342900" indent="-342900">
              <a:buNone/>
            </a:pPr>
            <a:r>
              <a:rPr lang="ru-RU" sz="2400" dirty="0" smtClean="0">
                <a:solidFill>
                  <a:srgbClr val="005CBF"/>
                </a:solidFill>
              </a:rPr>
              <a:t>6. Система повышения квалификации (в том числе дистанционные технологии)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5072092" y="6140450"/>
            <a:ext cx="3714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тел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.: 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(4232)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42-32-03</a:t>
            </a:r>
            <a:r>
              <a:rPr kumimoji="0" lang="ru-RU" sz="1600" b="0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,   </a:t>
            </a:r>
            <a:r>
              <a:rPr kumimoji="0" lang="ru-RU" sz="1800" b="1" i="0" u="none" strike="noStrike" kern="0" cap="none" spc="5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43-91-58</a:t>
            </a:r>
            <a:endParaRPr kumimoji="0" lang="ru-RU" sz="1800" b="1" i="0" u="none" strike="noStrike" kern="0" cap="none" spc="5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e-mail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:  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chinacenter@orient.dvgu.ru</a:t>
            </a:r>
            <a:endParaRPr kumimoji="0" lang="ru-RU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28" name="Picture 2" descr="Птичка.png"/>
          <p:cNvPicPr>
            <a:picLocks noChangeAspect="1" noChangeArrowheads="1"/>
          </p:cNvPicPr>
          <p:nvPr/>
        </p:nvPicPr>
        <p:blipFill>
          <a:blip r:embed="rId3" cstate="screen">
            <a:lum bright="10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39713" y="6215063"/>
            <a:ext cx="4746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57245" y="6143625"/>
            <a:ext cx="29289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Институт Конфуция ДВФУ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http://confucius.dvfu.ru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30" name="Picture 12" descr="C:\Doc\Ж\Функции\Дизайн оформление\Логотипы\ДВФУ\ДВФУ.png"/>
          <p:cNvPicPr>
            <a:picLocks noChangeAspect="1" noChangeArrowheads="1"/>
          </p:cNvPicPr>
          <p:nvPr/>
        </p:nvPicPr>
        <p:blipFill>
          <a:blip r:embed="rId4" cstate="screen">
            <a:lum bright="100000" contrast="100000"/>
          </a:blip>
          <a:srcRect/>
          <a:stretch>
            <a:fillRect/>
          </a:stretch>
        </p:blipFill>
        <p:spPr bwMode="auto">
          <a:xfrm>
            <a:off x="8572528" y="6143644"/>
            <a:ext cx="357189" cy="648676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ts val="3120"/>
              </a:lnSpc>
              <a:buNone/>
            </a:pPr>
            <a:r>
              <a:rPr lang="ru-RU" dirty="0" smtClean="0">
                <a:solidFill>
                  <a:srgbClr val="005CBF"/>
                </a:solidFill>
              </a:rPr>
              <a:t>Ресурсный центр Института Конфуция – </a:t>
            </a:r>
          </a:p>
          <a:p>
            <a:pPr algn="ctr">
              <a:lnSpc>
                <a:spcPts val="3120"/>
              </a:lnSpc>
              <a:buNone/>
            </a:pPr>
            <a:r>
              <a:rPr lang="ru-RU" dirty="0" smtClean="0">
                <a:solidFill>
                  <a:srgbClr val="005CBF"/>
                </a:solidFill>
              </a:rPr>
              <a:t>базовый потенциал  сетевой ассоциации</a:t>
            </a:r>
          </a:p>
          <a:p>
            <a:pPr algn="ctr">
              <a:buNone/>
            </a:pPr>
            <a:endParaRPr lang="ru-RU" dirty="0">
              <a:solidFill>
                <a:srgbClr val="005CB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2071678"/>
          <a:ext cx="8501123" cy="3783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705"/>
                <a:gridCol w="1621610"/>
                <a:gridCol w="2234791"/>
                <a:gridCol w="2286017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Образовательный ресурс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Кадровый ресурс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Функциональный ресурс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Технический ресурс</a:t>
                      </a:r>
                      <a:endParaRPr lang="ru-RU" dirty="0"/>
                    </a:p>
                  </a:txBody>
                  <a:tcPr/>
                </a:tc>
              </a:tr>
              <a:tr h="31432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1. Интерактивные учебные и методические материалы</a:t>
                      </a:r>
                    </a:p>
                    <a:p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2. Банк проектов</a:t>
                      </a:r>
                    </a:p>
                    <a:p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3. </a:t>
                      </a:r>
                      <a:r>
                        <a:rPr lang="ru-RU" dirty="0" err="1" smtClean="0">
                          <a:solidFill>
                            <a:srgbClr val="005CBF"/>
                          </a:solidFill>
                        </a:rPr>
                        <a:t>Медиатека</a:t>
                      </a:r>
                      <a:endParaRPr lang="ru-RU" dirty="0" smtClean="0">
                        <a:solidFill>
                          <a:srgbClr val="005CBF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4. Интерактивные</a:t>
                      </a:r>
                      <a:r>
                        <a:rPr lang="ru-RU" baseline="0" dirty="0" smtClean="0">
                          <a:solidFill>
                            <a:srgbClr val="005CBF"/>
                          </a:solidFill>
                        </a:rPr>
                        <a:t> тесты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5CBF"/>
                          </a:solidFill>
                        </a:rPr>
                        <a:t>5. </a:t>
                      </a:r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Интерактивные</a:t>
                      </a:r>
                      <a:r>
                        <a:rPr lang="ru-RU" baseline="0" dirty="0" smtClean="0">
                          <a:solidFill>
                            <a:srgbClr val="005CBF"/>
                          </a:solidFill>
                        </a:rPr>
                        <a:t> тренажеры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5CBF"/>
                          </a:solidFill>
                        </a:rPr>
                        <a:t>6. Базы данных </a:t>
                      </a:r>
                      <a:endParaRPr lang="ru-RU" dirty="0">
                        <a:solidFill>
                          <a:srgbClr val="005CB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1. Сетевые методисты</a:t>
                      </a:r>
                    </a:p>
                    <a:p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2. Сетевые </a:t>
                      </a:r>
                      <a:r>
                        <a:rPr lang="ru-RU" dirty="0" err="1" smtClean="0">
                          <a:solidFill>
                            <a:srgbClr val="005CBF"/>
                          </a:solidFill>
                        </a:rPr>
                        <a:t>тьюторы</a:t>
                      </a:r>
                      <a:endParaRPr lang="ru-RU" dirty="0" smtClean="0">
                        <a:solidFill>
                          <a:srgbClr val="005CBF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3. Сетевые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Электронные форумы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Статистическая база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5CBF"/>
                          </a:solidFill>
                        </a:rPr>
                        <a:t>IT</a:t>
                      </a:r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 - школа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>
                        <a:solidFill>
                          <a:srgbClr val="005CB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Выход в интернет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Компьютер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err="1" smtClean="0">
                          <a:solidFill>
                            <a:srgbClr val="005CBF"/>
                          </a:solidFill>
                        </a:rPr>
                        <a:t>Веб-камера</a:t>
                      </a:r>
                      <a:endParaRPr lang="ru-RU" dirty="0" smtClean="0">
                        <a:solidFill>
                          <a:srgbClr val="005CBF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Сканер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Принтер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rgbClr val="005CBF"/>
                          </a:solidFill>
                        </a:rPr>
                        <a:t>Проектор</a:t>
                      </a:r>
                      <a:r>
                        <a:rPr lang="ru-RU" baseline="0" dirty="0" smtClean="0">
                          <a:solidFill>
                            <a:srgbClr val="005CBF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rgbClr val="005CBF"/>
                          </a:solidFill>
                        </a:rPr>
                        <a:t>Экран </a:t>
                      </a:r>
                      <a:endParaRPr lang="ru-RU" dirty="0">
                        <a:solidFill>
                          <a:srgbClr val="005CB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2184</TotalTime>
  <Words>679</Words>
  <Application>Microsoft Office PowerPoint</Application>
  <PresentationFormat>Экран (4:3)</PresentationFormat>
  <Paragraphs>134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Институт Конфуция  Дальневосточного федерального университета</vt:lpstr>
      <vt:lpstr>Сетевая ассоциация  преподавателей китайского языка  как фактор достижения  нового качества образования  Бочкарева Алла Григорьевна Заместитель директора Института Конфуция ДВФУ Заведующая кафедрой педагогической психологии Кандидат педагогических наук </vt:lpstr>
      <vt:lpstr>Слайд 3</vt:lpstr>
      <vt:lpstr>         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Вход</dc:creator>
  <cp:lastModifiedBy>Вход</cp:lastModifiedBy>
  <cp:revision>254</cp:revision>
  <dcterms:created xsi:type="dcterms:W3CDTF">2011-04-20T01:36:18Z</dcterms:created>
  <dcterms:modified xsi:type="dcterms:W3CDTF">2011-08-16T00:30:33Z</dcterms:modified>
</cp:coreProperties>
</file>