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60" r:id="rId3"/>
    <p:sldId id="270" r:id="rId4"/>
    <p:sldId id="272" r:id="rId5"/>
    <p:sldId id="282" r:id="rId6"/>
    <p:sldId id="280" r:id="rId7"/>
    <p:sldId id="283" r:id="rId8"/>
    <p:sldId id="285" r:id="rId9"/>
    <p:sldId id="286" r:id="rId10"/>
    <p:sldId id="288" r:id="rId11"/>
    <p:sldId id="289" r:id="rId12"/>
    <p:sldId id="291" r:id="rId13"/>
    <p:sldId id="292" r:id="rId14"/>
    <p:sldId id="264" r:id="rId15"/>
    <p:sldId id="296" r:id="rId16"/>
    <p:sldId id="261" r:id="rId17"/>
    <p:sldId id="262" r:id="rId18"/>
    <p:sldId id="263" r:id="rId19"/>
    <p:sldId id="265" r:id="rId20"/>
    <p:sldId id="293" r:id="rId21"/>
    <p:sldId id="29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85A2"/>
    <a:srgbClr val="007FD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2EEEF-C966-4CA1-B293-7D8127239E3D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9689D-1B06-4FE0-800C-F10AA4574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135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162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124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165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165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164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130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130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0" y="66198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31CE114-F8D8-4486-A837-31DEB60CE6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072188"/>
            <a:ext cx="9144000" cy="785812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649442" y="1643050"/>
            <a:ext cx="7851648" cy="3257560"/>
          </a:xfrm>
          <a:ln w="3175">
            <a:noFill/>
          </a:ln>
        </p:spPr>
        <p:txBody>
          <a:bodyPr anchor="ctr" anchorCtr="0"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Принципы реализации 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языкового образования в методической работе с учителями 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на </a:t>
            </a:r>
            <a:r>
              <a:rPr lang="ru-RU" sz="4000" smtClean="0">
                <a:solidFill>
                  <a:schemeClr val="tx1"/>
                </a:solidFill>
              </a:rPr>
              <a:t>примере опыта </a:t>
            </a:r>
            <a:br>
              <a:rPr lang="ru-RU" sz="4000" smtClean="0">
                <a:solidFill>
                  <a:schemeClr val="tx1"/>
                </a:solidFill>
              </a:rPr>
            </a:br>
            <a:r>
              <a:rPr lang="ru-RU" sz="4000" smtClean="0">
                <a:solidFill>
                  <a:schemeClr val="tx1"/>
                </a:solidFill>
              </a:rPr>
              <a:t>Института Конфуция ДВФУ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054" name="TextBox 4"/>
          <p:cNvSpPr txBox="1">
            <a:spLocks noChangeArrowheads="1"/>
          </p:cNvSpPr>
          <p:nvPr/>
        </p:nvSpPr>
        <p:spPr bwMode="auto">
          <a:xfrm>
            <a:off x="5072092" y="6140450"/>
            <a:ext cx="37147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тел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.:  </a:t>
            </a:r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(4232)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b="1" spc="50" dirty="0" smtClean="0">
                <a:solidFill>
                  <a:schemeClr val="bg1"/>
                </a:solidFill>
                <a:latin typeface="Calibri" pitchFamily="34" charset="0"/>
              </a:rPr>
              <a:t>42-32-03</a:t>
            </a:r>
            <a:r>
              <a:rPr lang="ru-RU" sz="1600" spc="50" dirty="0" smtClean="0">
                <a:solidFill>
                  <a:schemeClr val="bg1"/>
                </a:solidFill>
                <a:latin typeface="Calibri" pitchFamily="34" charset="0"/>
              </a:rPr>
              <a:t>,   </a:t>
            </a:r>
            <a:r>
              <a:rPr lang="ru-RU" b="1" spc="50" dirty="0" smtClean="0">
                <a:solidFill>
                  <a:schemeClr val="bg1"/>
                </a:solidFill>
                <a:latin typeface="Calibri" pitchFamily="34" charset="0"/>
              </a:rPr>
              <a:t>43-91-58</a:t>
            </a:r>
            <a:endParaRPr lang="ru-RU" b="1" spc="5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e-mail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:  </a:t>
            </a:r>
            <a:r>
              <a:rPr lang="en-US" sz="1700" b="1" dirty="0">
                <a:latin typeface="Calibri" pitchFamily="34" charset="0"/>
              </a:rPr>
              <a:t>chinacenter@orient.dvgu.ru</a:t>
            </a:r>
            <a:endParaRPr lang="ru-RU" sz="1700" b="1" dirty="0">
              <a:latin typeface="Calibri" pitchFamily="34" charset="0"/>
            </a:endParaRPr>
          </a:p>
        </p:txBody>
      </p:sp>
      <p:pic>
        <p:nvPicPr>
          <p:cNvPr id="2055" name="Picture 2" descr="Птичка.png"/>
          <p:cNvPicPr>
            <a:picLocks noChangeAspect="1" noChangeArrowheads="1"/>
          </p:cNvPicPr>
          <p:nvPr/>
        </p:nvPicPr>
        <p:blipFill>
          <a:blip r:embed="rId2">
            <a:lum bright="100000" contrast="10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285720" y="6215082"/>
            <a:ext cx="4746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7245" y="6143625"/>
            <a:ext cx="29289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Институт Конфуция ДВФУ</a:t>
            </a:r>
          </a:p>
          <a:p>
            <a:r>
              <a:rPr lang="en-US" b="1" dirty="0">
                <a:latin typeface="Calibri" pitchFamily="34" charset="0"/>
              </a:rPr>
              <a:t>http://confucius.dvfu.ru</a:t>
            </a:r>
            <a:endParaRPr lang="ru-RU" dirty="0"/>
          </a:p>
        </p:txBody>
      </p:sp>
      <p:pic>
        <p:nvPicPr>
          <p:cNvPr id="2060" name="Picture 12" descr="C:\Doc\Ж\Функции\Дизайн оформление\Логотипы\ДВФУ\ДВФУ.png"/>
          <p:cNvPicPr>
            <a:picLocks noChangeAspect="1" noChangeArrowheads="1"/>
          </p:cNvPicPr>
          <p:nvPr/>
        </p:nvPicPr>
        <p:blipFill>
          <a:blip r:embed="rId3" cstate="print">
            <a:lum bright="100000" contrast="100000"/>
          </a:blip>
          <a:srcRect r="66667"/>
          <a:stretch>
            <a:fillRect/>
          </a:stretch>
        </p:blipFill>
        <p:spPr bwMode="auto">
          <a:xfrm>
            <a:off x="8572528" y="6143644"/>
            <a:ext cx="357189" cy="648676"/>
          </a:xfrm>
          <a:prstGeom prst="rect">
            <a:avLst/>
          </a:prstGeom>
          <a:noFill/>
        </p:spPr>
      </p:pic>
      <p:pic>
        <p:nvPicPr>
          <p:cNvPr id="9" name="Picture 2" descr="Птичка.png"/>
          <p:cNvPicPr>
            <a:picLocks noChangeAspect="1" noChangeArrowheads="1"/>
          </p:cNvPicPr>
          <p:nvPr/>
        </p:nvPicPr>
        <p:blipFill>
          <a:blip r:embed="rId2">
            <a:lum bright="100000" contrast="10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7358082" y="142852"/>
            <a:ext cx="150019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792414-9838-466F-88C5-E1B034388E03}" type="slidenum">
              <a:rPr lang="ru-RU"/>
              <a:pPr/>
              <a:t>10</a:t>
            </a:fld>
            <a:endParaRPr lang="ru-RU"/>
          </a:p>
        </p:txBody>
      </p:sp>
      <p:sp>
        <p:nvSpPr>
          <p:cNvPr id="1643528" name="Text Box 8"/>
          <p:cNvSpPr txBox="1">
            <a:spLocks noChangeArrowheads="1"/>
          </p:cNvSpPr>
          <p:nvPr/>
        </p:nvSpPr>
        <p:spPr bwMode="auto">
          <a:xfrm>
            <a:off x="990600" y="115888"/>
            <a:ext cx="6296044" cy="874712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5400000" scaled="1"/>
          </a:gradFill>
          <a:ln w="9525" algn="ctr">
            <a:solidFill>
              <a:srgbClr val="800000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Повышение  квалификации  </a:t>
            </a:r>
          </a:p>
          <a:p>
            <a: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преподавателей китайского языка </a:t>
            </a:r>
            <a:endParaRPr lang="ru-RU" sz="24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643530" name="AutoShape 10"/>
          <p:cNvSpPr>
            <a:spLocks noChangeArrowheads="1"/>
          </p:cNvSpPr>
          <p:nvPr/>
        </p:nvSpPr>
        <p:spPr bwMode="auto">
          <a:xfrm>
            <a:off x="80963" y="1066800"/>
            <a:ext cx="4719637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4BDFA"/>
              </a:gs>
              <a:gs pos="50000">
                <a:srgbClr val="FFFFFF"/>
              </a:gs>
              <a:gs pos="100000">
                <a:srgbClr val="A4BDFA"/>
              </a:gs>
            </a:gsLst>
            <a:lin ang="5400000" scaled="1"/>
          </a:gradFill>
          <a:ln w="127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tIns="46800" anchor="ctr"/>
          <a:lstStyle/>
          <a:p>
            <a:pPr algn="l">
              <a:spcBef>
                <a:spcPct val="50000"/>
              </a:spcBef>
            </a:pPr>
            <a:endParaRPr lang="ru-RU" altLang="zh-CN" sz="2000" b="1" dirty="0" smtClean="0">
              <a:solidFill>
                <a:srgbClr val="000000"/>
              </a:solidFill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1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Евроазиатский Форум Институтов Конфуция. </a:t>
            </a:r>
          </a:p>
          <a:p>
            <a:pPr>
              <a:spcBef>
                <a:spcPct val="50000"/>
              </a:spcBef>
            </a:pPr>
            <a:r>
              <a:rPr lang="ru-RU" altLang="zh-CN" sz="1400" b="1" dirty="0" smtClean="0">
                <a:solidFill>
                  <a:srgbClr val="000000"/>
                </a:solidFill>
                <a:cs typeface="Arial" charset="0"/>
              </a:rPr>
              <a:t>В Форуме принято участие более 150 человек из 9 стран СНГ</a:t>
            </a:r>
            <a:endParaRPr lang="ru-RU" sz="14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endParaRPr lang="ru-RU" sz="200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643531" name="Picture 11" descr="20090825_1251177084_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066800"/>
            <a:ext cx="4267200" cy="2254250"/>
          </a:xfrm>
          <a:prstGeom prst="rect">
            <a:avLst/>
          </a:prstGeom>
          <a:noFill/>
        </p:spPr>
      </p:pic>
      <p:pic>
        <p:nvPicPr>
          <p:cNvPr id="1643532" name="Picture 12" descr="20090825_1251177084_7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05038"/>
            <a:ext cx="7543800" cy="2970212"/>
          </a:xfrm>
          <a:prstGeom prst="rect">
            <a:avLst/>
          </a:prstGeom>
          <a:noFill/>
        </p:spPr>
      </p:pic>
      <p:sp>
        <p:nvSpPr>
          <p:cNvPr id="1643534" name="AutoShape 14"/>
          <p:cNvSpPr>
            <a:spLocks noChangeArrowheads="1"/>
          </p:cNvSpPr>
          <p:nvPr/>
        </p:nvSpPr>
        <p:spPr bwMode="auto">
          <a:xfrm>
            <a:off x="755650" y="4357694"/>
            <a:ext cx="8280400" cy="2643206"/>
          </a:xfrm>
          <a:prstGeom prst="roundRect">
            <a:avLst>
              <a:gd name="adj" fmla="val 16667"/>
            </a:avLst>
          </a:prstGeom>
          <a:solidFill>
            <a:srgbClr val="FFE499"/>
          </a:solidFill>
          <a:ln w="9525" algn="ctr">
            <a:solidFill>
              <a:srgbClr val="000080"/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263525"/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Институтом Конфуция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ДВФУ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реализуются программы повышения квалификации на базе университетов КНР, финансируемые Ханьбань. За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 лет прошли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стажировку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132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преподавателя  школ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и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вузов  Приморского края, Дальнего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Востока и Забайкалья. </a:t>
            </a:r>
          </a:p>
          <a:p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Институтом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проводятся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семинары, круглые столы и мастер-классы, посвященные вопросам преподавания китайского языка в школах и вузах Приморского края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. Количество участников –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1181.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Опубликовано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 научно-методических статей, в т.ч. в электронных сборниках ИК -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, в международных изданиях –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. 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Птичка.png"/>
          <p:cNvPicPr>
            <a:picLocks noChangeAspect="1" noChangeArrowheads="1"/>
          </p:cNvPicPr>
          <p:nvPr/>
        </p:nvPicPr>
        <p:blipFill>
          <a:blip r:embed="rId5">
            <a:lum bright="100000" contrast="10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7643834" y="0"/>
            <a:ext cx="121444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4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43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530" grpId="0" animBg="1"/>
      <p:bldP spid="16435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0868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5" y="2071678"/>
            <a:ext cx="4286281" cy="271464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130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45" y="0"/>
            <a:ext cx="7143800" cy="649409"/>
          </a:xfrm>
          <a:gradFill rotWithShape="1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5400000" scaled="1"/>
          </a:gradFill>
          <a:ln cap="flat" algn="ctr">
            <a:solidFill>
              <a:srgbClr val="800000"/>
            </a:solidFill>
          </a:ln>
        </p:spPr>
        <p:txBody>
          <a:bodyPr wrap="square" anchor="t">
            <a:spAutoFit/>
          </a:bodyPr>
          <a:lstStyle/>
          <a:p>
            <a:pPr>
              <a:lnSpc>
                <a:spcPct val="70000"/>
              </a:lnSpc>
            </a:pP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Центр тестирования российских граждан по китайскому языку</a:t>
            </a:r>
            <a:endParaRPr lang="en-US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308679" name="AutoShape 7"/>
          <p:cNvSpPr>
            <a:spLocks noChangeArrowheads="1"/>
          </p:cNvSpPr>
          <p:nvPr/>
        </p:nvSpPr>
        <p:spPr bwMode="auto">
          <a:xfrm>
            <a:off x="106363" y="765174"/>
            <a:ext cx="7180281" cy="1092189"/>
          </a:xfrm>
          <a:prstGeom prst="roundRect">
            <a:avLst>
              <a:gd name="adj" fmla="val 16667"/>
            </a:avLst>
          </a:prstGeom>
          <a:solidFill>
            <a:srgbClr val="FFE499"/>
          </a:solidFill>
          <a:ln w="9525" algn="ctr">
            <a:solidFill>
              <a:srgbClr val="000080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тестирования российских граждан по китайскому языку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</a:rPr>
              <a:t>как иностранному (</a:t>
            </a:r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</a:rPr>
              <a:t>HSK</a:t>
            </a:r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</a:rPr>
              <a:t>)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действует </a:t>
            </a:r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базе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ДВГУ  - ныне ДВФУ с </a:t>
            </a:r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2000 г. Центр основан Министерством образования КНР совместно с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университетом.</a:t>
            </a:r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Центр</a:t>
            </a:r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</a:rPr>
              <a:t>стал вторым в России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</a:rPr>
              <a:t>по времени открытия </a:t>
            </a:r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</a:rPr>
              <a:t>после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</a:rPr>
              <a:t>МГУ.</a:t>
            </a:r>
            <a:endParaRPr lang="ru-RU" sz="16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308684" name="AutoShape 12"/>
          <p:cNvSpPr>
            <a:spLocks noChangeArrowheads="1"/>
          </p:cNvSpPr>
          <p:nvPr/>
        </p:nvSpPr>
        <p:spPr bwMode="auto">
          <a:xfrm>
            <a:off x="142874" y="5000636"/>
            <a:ext cx="8858281" cy="17145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4BDFA"/>
              </a:gs>
              <a:gs pos="50000">
                <a:srgbClr val="FFFFFF"/>
              </a:gs>
              <a:gs pos="100000">
                <a:srgbClr val="A4BDFA"/>
              </a:gs>
            </a:gsLst>
            <a:lin ang="5400000" scaled="1"/>
          </a:gradFill>
          <a:ln w="127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tIns="46800" anchor="ctr"/>
          <a:lstStyle/>
          <a:p>
            <a:pPr marL="179388" indent="-179388"/>
            <a:endParaRPr lang="ru-RU" altLang="zh-TW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indent="-179388"/>
            <a:r>
              <a:rPr lang="ru-RU" altLang="zh-TW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Ежегодно более 500 студентов вузов и учащихся школ и </a:t>
            </a:r>
            <a:r>
              <a:rPr lang="ru-RU" altLang="zh-TW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ссузов</a:t>
            </a:r>
            <a:r>
              <a:rPr lang="ru-RU" altLang="zh-TW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Приморского края, Дальнего Востока и Забайкалья сдают экзамены  по китайскому языку: </a:t>
            </a:r>
            <a:r>
              <a:rPr lang="en-US" altLang="zh-TW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BCT</a:t>
            </a:r>
            <a:r>
              <a:rPr lang="ru-RU" altLang="zh-TW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HSK и </a:t>
            </a:r>
            <a:r>
              <a:rPr lang="en-US" altLang="zh-TW" b="1" dirty="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YCT</a:t>
            </a:r>
            <a:r>
              <a:rPr lang="ru-RU" altLang="zh-TW" b="1" dirty="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-</a:t>
            </a:r>
            <a:r>
              <a:rPr lang="en-US" altLang="zh-TW" b="1" dirty="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ru-RU" altLang="zh-TW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базе Центра тестирования Института Конфуция ДВФУ. </a:t>
            </a:r>
            <a:r>
              <a:rPr lang="en-US" altLang="zh-TW" b="1" dirty="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t>  </a:t>
            </a:r>
            <a:r>
              <a:rPr lang="ru-RU" altLang="zh-TW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Около 80% сдающих этот экзамен сдают его успешно и получают сертификат </a:t>
            </a:r>
            <a:r>
              <a:rPr lang="en-US" altLang="zh-TW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BCT</a:t>
            </a:r>
            <a:r>
              <a:rPr lang="ru-RU" altLang="zh-TW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HSK или </a:t>
            </a:r>
            <a:r>
              <a:rPr lang="en-US" altLang="zh-TW" b="1" dirty="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YCT</a:t>
            </a:r>
            <a:r>
              <a:rPr lang="ru-RU" altLang="zh-TW" b="1" dirty="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– Свидетельство государственного образца Министерства образования КНР </a:t>
            </a:r>
            <a:r>
              <a:rPr lang="ru-RU" altLang="zh-TW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9388" indent="-179388" algn="l">
              <a:buFontTx/>
              <a:buChar char="•"/>
            </a:pPr>
            <a:endParaRPr lang="ru-RU" altLang="zh-CN" sz="1500" b="1" dirty="0">
              <a:solidFill>
                <a:srgbClr val="000000"/>
              </a:solidFill>
              <a:latin typeface="Times New Roman" pitchFamily="18" charset="0"/>
              <a:ea typeface="SimSun" charset="-122"/>
              <a:cs typeface="Arial" charset="0"/>
            </a:endParaRPr>
          </a:p>
        </p:txBody>
      </p:sp>
      <p:pic>
        <p:nvPicPr>
          <p:cNvPr id="12" name="Picture 2" descr="Птичка.png"/>
          <p:cNvPicPr>
            <a:picLocks noChangeAspect="1" noChangeArrowheads="1"/>
          </p:cNvPicPr>
          <p:nvPr/>
        </p:nvPicPr>
        <p:blipFill>
          <a:blip r:embed="rId4">
            <a:lum bright="100000" contrast="10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7358082" y="142852"/>
            <a:ext cx="150019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0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30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8679" grpId="0" animBg="1"/>
      <p:bldP spid="13086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0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571472" y="500042"/>
            <a:ext cx="6643734" cy="649409"/>
          </a:xfrm>
          <a:gradFill rotWithShape="1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5400000" scaled="1"/>
          </a:gradFill>
          <a:ln cap="flat" algn="ctr">
            <a:solidFill>
              <a:srgbClr val="800000"/>
            </a:solidFill>
          </a:ln>
        </p:spPr>
        <p:txBody>
          <a:bodyPr wrap="square" anchor="t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Центр </a:t>
            </a:r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переводов и деловой информации Института Конфуция ДВФУ</a:t>
            </a:r>
            <a:endParaRPr lang="en-US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308679" name="AutoShape 7"/>
          <p:cNvSpPr>
            <a:spLocks noChangeArrowheads="1"/>
          </p:cNvSpPr>
          <p:nvPr/>
        </p:nvSpPr>
        <p:spPr bwMode="auto">
          <a:xfrm>
            <a:off x="285721" y="1714488"/>
            <a:ext cx="8572560" cy="4214842"/>
          </a:xfrm>
          <a:prstGeom prst="roundRect">
            <a:avLst>
              <a:gd name="adj" fmla="val 16667"/>
            </a:avLst>
          </a:prstGeom>
          <a:solidFill>
            <a:srgbClr val="FFE499"/>
          </a:solidFill>
          <a:ln w="9525" algn="ctr">
            <a:solidFill>
              <a:srgbClr val="00008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24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24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Центр переводов и деловой информации оказывает методическую, информационную, консультационную поддержку заинтересованным физическим и юридическим лицам, оказывает услуги перевода текстов, документов с китайского языка на русский и с русского на китайский, а также  других восточных и европейских языков.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24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Одно и важнейших направлений деятельности – экспертиза переводов (контроль качества, заверение документов)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2000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2000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2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7" name="Picture 2" descr="Птичка.png"/>
          <p:cNvPicPr>
            <a:picLocks noChangeAspect="1" noChangeArrowheads="1"/>
          </p:cNvPicPr>
          <p:nvPr/>
        </p:nvPicPr>
        <p:blipFill>
          <a:blip r:embed="rId3">
            <a:lum bright="100000" contrast="10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7358082" y="142852"/>
            <a:ext cx="150019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0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86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072188"/>
            <a:ext cx="9144000" cy="785812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649442" y="2071678"/>
            <a:ext cx="7851648" cy="2828932"/>
          </a:xfrm>
          <a:ln w="3175">
            <a:noFill/>
          </a:ln>
        </p:spPr>
        <p:txBody>
          <a:bodyPr anchor="ctr" anchorCtr="0"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ОСНОВНЫЕ ИДЕИ И ПРИНЦИПЫ 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УЧЕБНО-МЕТОДИЧЕСКОГО КОМПЛЕКСА  ДЛЯ ШКОЛЬНИКОВ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«КИТАЙСКИЙ ЯЗЫК: 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НОВЫЙ СТАРТ»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054" name="TextBox 4"/>
          <p:cNvSpPr txBox="1">
            <a:spLocks noChangeArrowheads="1"/>
          </p:cNvSpPr>
          <p:nvPr/>
        </p:nvSpPr>
        <p:spPr bwMode="auto">
          <a:xfrm>
            <a:off x="5072092" y="6140450"/>
            <a:ext cx="37147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тел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.:  </a:t>
            </a:r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(4232)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b="1" spc="50" dirty="0" smtClean="0">
                <a:solidFill>
                  <a:schemeClr val="bg1"/>
                </a:solidFill>
                <a:latin typeface="Calibri" pitchFamily="34" charset="0"/>
              </a:rPr>
              <a:t>42-32-03</a:t>
            </a:r>
            <a:r>
              <a:rPr lang="ru-RU" sz="1600" spc="50" dirty="0" smtClean="0">
                <a:solidFill>
                  <a:schemeClr val="bg1"/>
                </a:solidFill>
                <a:latin typeface="Calibri" pitchFamily="34" charset="0"/>
              </a:rPr>
              <a:t>,   </a:t>
            </a:r>
            <a:r>
              <a:rPr lang="ru-RU" b="1" spc="50" dirty="0" smtClean="0">
                <a:solidFill>
                  <a:schemeClr val="bg1"/>
                </a:solidFill>
                <a:latin typeface="Calibri" pitchFamily="34" charset="0"/>
              </a:rPr>
              <a:t>43-91-58</a:t>
            </a:r>
            <a:endParaRPr lang="ru-RU" b="1" spc="5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e-mail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:  </a:t>
            </a:r>
            <a:r>
              <a:rPr lang="en-US" sz="1700" b="1" dirty="0">
                <a:latin typeface="Calibri" pitchFamily="34" charset="0"/>
              </a:rPr>
              <a:t>chinacenter@orient.dvgu.ru</a:t>
            </a:r>
            <a:endParaRPr lang="ru-RU" sz="1700" b="1" dirty="0">
              <a:latin typeface="Calibri" pitchFamily="34" charset="0"/>
            </a:endParaRPr>
          </a:p>
        </p:txBody>
      </p:sp>
      <p:pic>
        <p:nvPicPr>
          <p:cNvPr id="2055" name="Picture 2" descr="Птичка.png"/>
          <p:cNvPicPr>
            <a:picLocks noChangeAspect="1" noChangeArrowheads="1"/>
          </p:cNvPicPr>
          <p:nvPr/>
        </p:nvPicPr>
        <p:blipFill>
          <a:blip r:embed="rId2">
            <a:lum bright="100000" contrast="10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285720" y="6215082"/>
            <a:ext cx="4746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7245" y="6143625"/>
            <a:ext cx="29289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Институт Конфуция ДВФУ</a:t>
            </a:r>
          </a:p>
          <a:p>
            <a:r>
              <a:rPr lang="en-US" b="1" dirty="0">
                <a:latin typeface="Calibri" pitchFamily="34" charset="0"/>
              </a:rPr>
              <a:t>http://confucius.dvfu.ru</a:t>
            </a:r>
            <a:endParaRPr lang="ru-RU" dirty="0"/>
          </a:p>
        </p:txBody>
      </p:sp>
      <p:pic>
        <p:nvPicPr>
          <p:cNvPr id="2060" name="Picture 12" descr="C:\Doc\Ж\Функции\Дизайн оформление\Логотипы\ДВФУ\ДВФУ.png"/>
          <p:cNvPicPr>
            <a:picLocks noChangeAspect="1" noChangeArrowheads="1"/>
          </p:cNvPicPr>
          <p:nvPr/>
        </p:nvPicPr>
        <p:blipFill>
          <a:blip r:embed="rId3" cstate="print">
            <a:lum bright="100000" contrast="100000"/>
          </a:blip>
          <a:srcRect r="66667"/>
          <a:stretch>
            <a:fillRect/>
          </a:stretch>
        </p:blipFill>
        <p:spPr bwMode="auto">
          <a:xfrm>
            <a:off x="8572528" y="6143644"/>
            <a:ext cx="357189" cy="648676"/>
          </a:xfrm>
          <a:prstGeom prst="rect">
            <a:avLst/>
          </a:prstGeom>
          <a:noFill/>
        </p:spPr>
      </p:pic>
      <p:pic>
        <p:nvPicPr>
          <p:cNvPr id="9" name="Picture 2" descr="Птичка.png"/>
          <p:cNvPicPr>
            <a:picLocks noChangeAspect="1" noChangeArrowheads="1"/>
          </p:cNvPicPr>
          <p:nvPr/>
        </p:nvPicPr>
        <p:blipFill>
          <a:blip r:embed="rId2">
            <a:lum bright="100000" contrast="10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7358082" y="142852"/>
            <a:ext cx="150019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Характеристика учебно-методического </a:t>
            </a:r>
            <a:br>
              <a:rPr lang="ru-RU" sz="2800" b="1" dirty="0" smtClean="0"/>
            </a:br>
            <a:r>
              <a:rPr lang="ru-RU" sz="2800" b="1" dirty="0" smtClean="0"/>
              <a:t>комплекса «Китайский язык: Новый старт»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291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Полный комплект учебно-методического комплекса включает в себя 10 книг для учащихся</a:t>
            </a:r>
          </a:p>
          <a:p>
            <a:pPr>
              <a:buNone/>
            </a:pPr>
            <a:r>
              <a:rPr lang="ru-RU" dirty="0" smtClean="0"/>
              <a:t>   (к каждой книге прилагается 1 диск) и 3 книги для преподавателей (на двух языках).</a:t>
            </a:r>
          </a:p>
          <a:p>
            <a:pPr>
              <a:buNone/>
            </a:pPr>
            <a:r>
              <a:rPr lang="ru-RU" dirty="0" smtClean="0"/>
              <a:t>      Материал подразделяется на 3 уровня:</a:t>
            </a:r>
          </a:p>
          <a:p>
            <a:pPr>
              <a:buNone/>
            </a:pPr>
            <a:r>
              <a:rPr lang="ru-RU" dirty="0" smtClean="0"/>
              <a:t> 1-5 книги – начальный уровень, </a:t>
            </a:r>
          </a:p>
          <a:p>
            <a:pPr>
              <a:buNone/>
            </a:pPr>
            <a:r>
              <a:rPr lang="ru-RU" dirty="0" smtClean="0"/>
              <a:t>6-8 книги – средний уровень, </a:t>
            </a:r>
          </a:p>
          <a:p>
            <a:pPr>
              <a:buNone/>
            </a:pPr>
            <a:r>
              <a:rPr lang="ru-RU" dirty="0" smtClean="0"/>
              <a:t>9-10 книги – высокий уровень. </a:t>
            </a:r>
          </a:p>
          <a:p>
            <a:pPr>
              <a:buNone/>
            </a:pPr>
            <a:r>
              <a:rPr lang="ru-RU" dirty="0" smtClean="0"/>
              <a:t>Каждая из 10 книг для школьников рассчитана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 </a:t>
            </a:r>
            <a:r>
              <a:rPr lang="ru-RU" dirty="0" smtClean="0"/>
              <a:t>1 год обучения.</a:t>
            </a:r>
            <a:endParaRPr lang="ru-RU" dirty="0"/>
          </a:p>
        </p:txBody>
      </p:sp>
      <p:pic>
        <p:nvPicPr>
          <p:cNvPr id="4" name="Picture 2" descr="Птичка.png"/>
          <p:cNvPicPr>
            <a:picLocks noChangeAspect="1" noChangeArrowheads="1"/>
          </p:cNvPicPr>
          <p:nvPr/>
        </p:nvPicPr>
        <p:blipFill>
          <a:blip r:embed="rId2">
            <a:lum bright="100000" contrast="10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7358082" y="142852"/>
            <a:ext cx="150019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6072188"/>
            <a:ext cx="9144000" cy="785812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072092" y="6140450"/>
            <a:ext cx="37147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тел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.:  </a:t>
            </a:r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(4232)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b="1" spc="50" dirty="0" smtClean="0">
                <a:solidFill>
                  <a:schemeClr val="bg1"/>
                </a:solidFill>
                <a:latin typeface="Calibri" pitchFamily="34" charset="0"/>
              </a:rPr>
              <a:t>42-32-03</a:t>
            </a:r>
            <a:r>
              <a:rPr lang="ru-RU" sz="1600" spc="50" dirty="0" smtClean="0">
                <a:solidFill>
                  <a:schemeClr val="bg1"/>
                </a:solidFill>
                <a:latin typeface="Calibri" pitchFamily="34" charset="0"/>
              </a:rPr>
              <a:t>,   </a:t>
            </a:r>
            <a:r>
              <a:rPr lang="ru-RU" b="1" spc="50" dirty="0" smtClean="0">
                <a:solidFill>
                  <a:schemeClr val="bg1"/>
                </a:solidFill>
                <a:latin typeface="Calibri" pitchFamily="34" charset="0"/>
              </a:rPr>
              <a:t>43-91-58</a:t>
            </a:r>
            <a:endParaRPr lang="ru-RU" b="1" spc="5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e-mail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:  </a:t>
            </a:r>
            <a:r>
              <a:rPr lang="en-US" sz="1700" b="1" dirty="0">
                <a:latin typeface="Calibri" pitchFamily="34" charset="0"/>
              </a:rPr>
              <a:t>chinacenter@orient.dvgu.ru</a:t>
            </a:r>
            <a:endParaRPr lang="ru-RU" sz="1700" b="1" dirty="0">
              <a:latin typeface="Calibri" pitchFamily="34" charset="0"/>
            </a:endParaRPr>
          </a:p>
        </p:txBody>
      </p:sp>
      <p:pic>
        <p:nvPicPr>
          <p:cNvPr id="7" name="Picture 2" descr="Птичка.png"/>
          <p:cNvPicPr>
            <a:picLocks noChangeAspect="1" noChangeArrowheads="1"/>
          </p:cNvPicPr>
          <p:nvPr/>
        </p:nvPicPr>
        <p:blipFill>
          <a:blip r:embed="rId2">
            <a:lum bright="100000" contrast="10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285720" y="6215082"/>
            <a:ext cx="4746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7245" y="6143625"/>
            <a:ext cx="29289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Институт Конфуция ДВФУ</a:t>
            </a:r>
          </a:p>
          <a:p>
            <a:r>
              <a:rPr lang="en-US" b="1" dirty="0">
                <a:latin typeface="Calibri" pitchFamily="34" charset="0"/>
              </a:rPr>
              <a:t>http://confucius.dvfu.ru</a:t>
            </a:r>
            <a:endParaRPr lang="ru-RU" dirty="0"/>
          </a:p>
        </p:txBody>
      </p:sp>
      <p:pic>
        <p:nvPicPr>
          <p:cNvPr id="9" name="Picture 12" descr="C:\Doc\Ж\Функции\Дизайн оформление\Логотипы\ДВФУ\ДВФУ.png"/>
          <p:cNvPicPr>
            <a:picLocks noChangeAspect="1" noChangeArrowheads="1"/>
          </p:cNvPicPr>
          <p:nvPr/>
        </p:nvPicPr>
        <p:blipFill>
          <a:blip r:embed="rId3" cstate="print">
            <a:lum bright="100000" contrast="100000"/>
          </a:blip>
          <a:srcRect r="66667"/>
          <a:stretch>
            <a:fillRect/>
          </a:stretch>
        </p:blipFill>
        <p:spPr bwMode="auto">
          <a:xfrm>
            <a:off x="8572528" y="6143644"/>
            <a:ext cx="357189" cy="648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\Ж\Функции\Дизайн оформление\Учебники\НС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3587"/>
            <a:ext cx="8072494" cy="60543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072188"/>
            <a:ext cx="9144000" cy="785812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0" name="Picture 2" descr="C:\Doc\Ж\Функции\Дизайн оформление\Учебники\НС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358246" cy="60578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000" y="285728"/>
            <a:ext cx="8229600" cy="71438"/>
          </a:xfrm>
        </p:spPr>
        <p:txBody>
          <a:bodyPr>
            <a:noAutofit/>
          </a:bodyPr>
          <a:lstStyle/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78880"/>
            <a:ext cx="82296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072092" y="6140450"/>
            <a:ext cx="37147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тел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.:  </a:t>
            </a:r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(4232)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b="1" spc="50" dirty="0" smtClean="0">
                <a:solidFill>
                  <a:schemeClr val="bg1"/>
                </a:solidFill>
                <a:latin typeface="Calibri" pitchFamily="34" charset="0"/>
              </a:rPr>
              <a:t>42-32-03</a:t>
            </a:r>
            <a:r>
              <a:rPr lang="ru-RU" sz="1600" spc="50" dirty="0" smtClean="0">
                <a:solidFill>
                  <a:schemeClr val="bg1"/>
                </a:solidFill>
                <a:latin typeface="Calibri" pitchFamily="34" charset="0"/>
              </a:rPr>
              <a:t>,   </a:t>
            </a:r>
            <a:r>
              <a:rPr lang="ru-RU" b="1" spc="50" dirty="0" smtClean="0">
                <a:solidFill>
                  <a:schemeClr val="bg1"/>
                </a:solidFill>
                <a:latin typeface="Calibri" pitchFamily="34" charset="0"/>
              </a:rPr>
              <a:t>43-91-58</a:t>
            </a:r>
            <a:endParaRPr lang="ru-RU" b="1" spc="5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e-mail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:  </a:t>
            </a:r>
            <a:r>
              <a:rPr lang="en-US" sz="1700" b="1" dirty="0">
                <a:latin typeface="Calibri" pitchFamily="34" charset="0"/>
              </a:rPr>
              <a:t>chinacenter@orient.dvgu.ru</a:t>
            </a:r>
            <a:endParaRPr lang="ru-RU" sz="1700" b="1" dirty="0">
              <a:latin typeface="Calibri" pitchFamily="34" charset="0"/>
            </a:endParaRPr>
          </a:p>
        </p:txBody>
      </p:sp>
      <p:pic>
        <p:nvPicPr>
          <p:cNvPr id="7" name="Picture 2" descr="Птичка.png"/>
          <p:cNvPicPr>
            <a:picLocks noChangeAspect="1" noChangeArrowheads="1"/>
          </p:cNvPicPr>
          <p:nvPr/>
        </p:nvPicPr>
        <p:blipFill>
          <a:blip r:embed="rId4">
            <a:lum bright="100000" contrast="10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285720" y="6215082"/>
            <a:ext cx="4746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7245" y="6143625"/>
            <a:ext cx="29289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Институт Конфуция ДВФУ</a:t>
            </a:r>
          </a:p>
          <a:p>
            <a:r>
              <a:rPr lang="en-US" b="1" dirty="0">
                <a:latin typeface="Calibri" pitchFamily="34" charset="0"/>
              </a:rPr>
              <a:t>http://confucius.dvfu.ru</a:t>
            </a:r>
            <a:endParaRPr lang="ru-RU" dirty="0"/>
          </a:p>
        </p:txBody>
      </p:sp>
      <p:pic>
        <p:nvPicPr>
          <p:cNvPr id="9" name="Picture 12" descr="C:\Doc\Ж\Функции\Дизайн оформление\Логотипы\ДВФУ\ДВФУ.png"/>
          <p:cNvPicPr>
            <a:picLocks noChangeAspect="1" noChangeArrowheads="1"/>
          </p:cNvPicPr>
          <p:nvPr/>
        </p:nvPicPr>
        <p:blipFill>
          <a:blip r:embed="rId5" cstate="print">
            <a:lum bright="100000" contrast="100000"/>
          </a:blip>
          <a:srcRect r="66667"/>
          <a:stretch>
            <a:fillRect/>
          </a:stretch>
        </p:blipFill>
        <p:spPr bwMode="auto">
          <a:xfrm>
            <a:off x="8572528" y="6143644"/>
            <a:ext cx="357189" cy="648676"/>
          </a:xfrm>
          <a:prstGeom prst="rect">
            <a:avLst/>
          </a:prstGeom>
          <a:noFill/>
        </p:spPr>
      </p:pic>
      <p:pic>
        <p:nvPicPr>
          <p:cNvPr id="10" name="Picture 2" descr="Птичка.png"/>
          <p:cNvPicPr>
            <a:picLocks noChangeAspect="1" noChangeArrowheads="1"/>
          </p:cNvPicPr>
          <p:nvPr/>
        </p:nvPicPr>
        <p:blipFill>
          <a:blip r:embed="rId4">
            <a:lum bright="100000" contrast="10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7635752" y="142852"/>
            <a:ext cx="122252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3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Цели  </a:t>
            </a:r>
            <a:br>
              <a:rPr lang="ru-RU" sz="3600" b="1" dirty="0" smtClean="0"/>
            </a:br>
            <a:r>
              <a:rPr lang="ru-RU" sz="3600" b="1" dirty="0" smtClean="0"/>
              <a:t>учебно-методического комплекса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/>
              <a:t>Освоение основной лексики, употребляющейся в повседневной жизни </a:t>
            </a:r>
          </a:p>
          <a:p>
            <a:pPr lvl="0"/>
            <a:r>
              <a:rPr lang="ru-RU" sz="2800" dirty="0" smtClean="0"/>
              <a:t>Понимание и использование простых предложений </a:t>
            </a:r>
          </a:p>
          <a:p>
            <a:pPr lvl="0"/>
            <a:r>
              <a:rPr lang="ru-RU" sz="2800" dirty="0" smtClean="0"/>
              <a:t>Формирование интереса к изучению китайского языка </a:t>
            </a:r>
          </a:p>
          <a:p>
            <a:pPr lvl="0"/>
            <a:r>
              <a:rPr lang="ru-RU" sz="2800" dirty="0" smtClean="0"/>
              <a:t>Развитие коммуникативных умений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Птичка.png"/>
          <p:cNvPicPr>
            <a:picLocks noChangeAspect="1" noChangeArrowheads="1"/>
          </p:cNvPicPr>
          <p:nvPr/>
        </p:nvPicPr>
        <p:blipFill>
          <a:blip r:embed="rId2">
            <a:lum bright="100000" contrast="10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7358082" y="142852"/>
            <a:ext cx="150019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6072188"/>
            <a:ext cx="9144000" cy="785812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072092" y="6140450"/>
            <a:ext cx="37147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тел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.:  </a:t>
            </a:r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(4232)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b="1" spc="50" dirty="0" smtClean="0">
                <a:solidFill>
                  <a:schemeClr val="bg1"/>
                </a:solidFill>
                <a:latin typeface="Calibri" pitchFamily="34" charset="0"/>
              </a:rPr>
              <a:t>42-32-03</a:t>
            </a:r>
            <a:r>
              <a:rPr lang="ru-RU" sz="1600" spc="50" dirty="0" smtClean="0">
                <a:solidFill>
                  <a:schemeClr val="bg1"/>
                </a:solidFill>
                <a:latin typeface="Calibri" pitchFamily="34" charset="0"/>
              </a:rPr>
              <a:t>,   </a:t>
            </a:r>
            <a:r>
              <a:rPr lang="ru-RU" b="1" spc="50" dirty="0" smtClean="0">
                <a:solidFill>
                  <a:schemeClr val="bg1"/>
                </a:solidFill>
                <a:latin typeface="Calibri" pitchFamily="34" charset="0"/>
              </a:rPr>
              <a:t>43-91-58</a:t>
            </a:r>
            <a:endParaRPr lang="ru-RU" b="1" spc="5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e-mail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:  </a:t>
            </a:r>
            <a:r>
              <a:rPr lang="en-US" sz="1700" b="1" dirty="0">
                <a:latin typeface="Calibri" pitchFamily="34" charset="0"/>
              </a:rPr>
              <a:t>chinacenter@orient.dvgu.ru</a:t>
            </a:r>
            <a:endParaRPr lang="ru-RU" sz="1700" b="1" dirty="0">
              <a:latin typeface="Calibri" pitchFamily="34" charset="0"/>
            </a:endParaRPr>
          </a:p>
        </p:txBody>
      </p:sp>
      <p:pic>
        <p:nvPicPr>
          <p:cNvPr id="7" name="Picture 2" descr="Птичка.png"/>
          <p:cNvPicPr>
            <a:picLocks noChangeAspect="1" noChangeArrowheads="1"/>
          </p:cNvPicPr>
          <p:nvPr/>
        </p:nvPicPr>
        <p:blipFill>
          <a:blip r:embed="rId2">
            <a:lum bright="100000" contrast="10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285720" y="6215082"/>
            <a:ext cx="4746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7245" y="6143625"/>
            <a:ext cx="29289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Институт Конфуция ДВФУ</a:t>
            </a:r>
          </a:p>
          <a:p>
            <a:r>
              <a:rPr lang="en-US" b="1" dirty="0">
                <a:latin typeface="Calibri" pitchFamily="34" charset="0"/>
              </a:rPr>
              <a:t>http://confucius.dvfu.ru</a:t>
            </a:r>
            <a:endParaRPr lang="ru-RU" dirty="0"/>
          </a:p>
        </p:txBody>
      </p:sp>
      <p:pic>
        <p:nvPicPr>
          <p:cNvPr id="9" name="Picture 12" descr="C:\Doc\Ж\Функции\Дизайн оформление\Логотипы\ДВФУ\ДВФУ.png"/>
          <p:cNvPicPr>
            <a:picLocks noChangeAspect="1" noChangeArrowheads="1"/>
          </p:cNvPicPr>
          <p:nvPr/>
        </p:nvPicPr>
        <p:blipFill>
          <a:blip r:embed="rId3" cstate="print">
            <a:lum bright="100000" contrast="100000"/>
          </a:blip>
          <a:srcRect r="66667"/>
          <a:stretch>
            <a:fillRect/>
          </a:stretch>
        </p:blipFill>
        <p:spPr bwMode="auto">
          <a:xfrm>
            <a:off x="8572528" y="6143644"/>
            <a:ext cx="357189" cy="648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Цели  </a:t>
            </a:r>
            <a:br>
              <a:rPr lang="ru-RU" sz="3600" b="1" dirty="0" smtClean="0"/>
            </a:br>
            <a:r>
              <a:rPr lang="ru-RU" sz="3600" b="1" dirty="0" smtClean="0"/>
              <a:t>учебно-методического комплекса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 smtClean="0"/>
              <a:t>Усвоение знаний о китайской иероглифической письменности, таких, как черты иероглифа, порядок написания черт, основные ключи </a:t>
            </a:r>
          </a:p>
          <a:p>
            <a:pPr lvl="0"/>
            <a:r>
              <a:rPr lang="ru-RU" sz="2400" dirty="0" smtClean="0"/>
              <a:t>Овладение навыками написания часто употребляемых иероглифов и умением пользования словарем</a:t>
            </a:r>
          </a:p>
          <a:p>
            <a:pPr lvl="0"/>
            <a:r>
              <a:rPr lang="ru-RU" sz="2400" dirty="0" smtClean="0"/>
              <a:t>Усвоение знаний о  культуре Китая, понимание разницы между культурами России и Китая</a:t>
            </a:r>
          </a:p>
          <a:p>
            <a:pPr lvl="0"/>
            <a:r>
              <a:rPr lang="ru-RU" sz="2400" dirty="0" smtClean="0"/>
              <a:t> Развитие </a:t>
            </a:r>
            <a:r>
              <a:rPr lang="ru-RU" sz="2400" dirty="0" err="1" smtClean="0"/>
              <a:t>кросс-культурной</a:t>
            </a:r>
            <a:r>
              <a:rPr lang="ru-RU" sz="2400" dirty="0" smtClean="0"/>
              <a:t> коммуникации</a:t>
            </a:r>
          </a:p>
          <a:p>
            <a:endParaRPr lang="ru-RU" dirty="0"/>
          </a:p>
        </p:txBody>
      </p:sp>
      <p:pic>
        <p:nvPicPr>
          <p:cNvPr id="4" name="Picture 2" descr="Птичка.png"/>
          <p:cNvPicPr>
            <a:picLocks noChangeAspect="1" noChangeArrowheads="1"/>
          </p:cNvPicPr>
          <p:nvPr/>
        </p:nvPicPr>
        <p:blipFill>
          <a:blip r:embed="rId2">
            <a:lum bright="100000" contrast="10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7358082" y="142852"/>
            <a:ext cx="150019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6072188"/>
            <a:ext cx="9144000" cy="785812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072092" y="6140450"/>
            <a:ext cx="37147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тел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.:  </a:t>
            </a:r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(4232)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b="1" spc="50" dirty="0" smtClean="0">
                <a:solidFill>
                  <a:schemeClr val="bg1"/>
                </a:solidFill>
                <a:latin typeface="Calibri" pitchFamily="34" charset="0"/>
              </a:rPr>
              <a:t>42-32-03</a:t>
            </a:r>
            <a:r>
              <a:rPr lang="ru-RU" sz="1600" spc="50" dirty="0" smtClean="0">
                <a:solidFill>
                  <a:schemeClr val="bg1"/>
                </a:solidFill>
                <a:latin typeface="Calibri" pitchFamily="34" charset="0"/>
              </a:rPr>
              <a:t>,   </a:t>
            </a:r>
            <a:r>
              <a:rPr lang="ru-RU" b="1" spc="50" dirty="0" smtClean="0">
                <a:solidFill>
                  <a:schemeClr val="bg1"/>
                </a:solidFill>
                <a:latin typeface="Calibri" pitchFamily="34" charset="0"/>
              </a:rPr>
              <a:t>43-91-58</a:t>
            </a:r>
            <a:endParaRPr lang="ru-RU" b="1" spc="5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e-mail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:  </a:t>
            </a:r>
            <a:r>
              <a:rPr lang="en-US" sz="1700" b="1" dirty="0">
                <a:latin typeface="Calibri" pitchFamily="34" charset="0"/>
              </a:rPr>
              <a:t>chinacenter@orient.dvgu.ru</a:t>
            </a:r>
            <a:endParaRPr lang="ru-RU" sz="1700" b="1" dirty="0">
              <a:latin typeface="Calibri" pitchFamily="34" charset="0"/>
            </a:endParaRPr>
          </a:p>
        </p:txBody>
      </p:sp>
      <p:pic>
        <p:nvPicPr>
          <p:cNvPr id="7" name="Picture 2" descr="Птичка.png"/>
          <p:cNvPicPr>
            <a:picLocks noChangeAspect="1" noChangeArrowheads="1"/>
          </p:cNvPicPr>
          <p:nvPr/>
        </p:nvPicPr>
        <p:blipFill>
          <a:blip r:embed="rId2">
            <a:lum bright="100000" contrast="10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285720" y="6215082"/>
            <a:ext cx="4746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7245" y="6143625"/>
            <a:ext cx="29289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Институт Конфуция ДВФУ</a:t>
            </a:r>
          </a:p>
          <a:p>
            <a:r>
              <a:rPr lang="en-US" b="1" dirty="0">
                <a:latin typeface="Calibri" pitchFamily="34" charset="0"/>
              </a:rPr>
              <a:t>http://confucius.dvfu.ru</a:t>
            </a:r>
            <a:endParaRPr lang="ru-RU" dirty="0"/>
          </a:p>
        </p:txBody>
      </p:sp>
      <p:pic>
        <p:nvPicPr>
          <p:cNvPr id="9" name="Picture 12" descr="C:\Doc\Ж\Функции\Дизайн оформление\Логотипы\ДВФУ\ДВФУ.png"/>
          <p:cNvPicPr>
            <a:picLocks noChangeAspect="1" noChangeArrowheads="1"/>
          </p:cNvPicPr>
          <p:nvPr/>
        </p:nvPicPr>
        <p:blipFill>
          <a:blip r:embed="rId3" cstate="print">
            <a:lum bright="100000" contrast="100000"/>
          </a:blip>
          <a:srcRect r="66667"/>
          <a:stretch>
            <a:fillRect/>
          </a:stretch>
        </p:blipFill>
        <p:spPr bwMode="auto">
          <a:xfrm>
            <a:off x="8572528" y="6143644"/>
            <a:ext cx="357189" cy="648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Особенности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b="1" dirty="0" smtClean="0"/>
              <a:t>учебного материала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Адаптировано  к  изучению иностранного языка в детском возрасте</a:t>
            </a:r>
          </a:p>
          <a:p>
            <a:r>
              <a:rPr lang="ru-RU" b="1" dirty="0" smtClean="0"/>
              <a:t>Интересное содержание материалов учебного пособия</a:t>
            </a:r>
          </a:p>
          <a:p>
            <a:r>
              <a:rPr lang="ru-RU" b="1" dirty="0" smtClean="0"/>
              <a:t> Уделяется внимание формированию мировоззрения и развитию мышления</a:t>
            </a:r>
          </a:p>
          <a:p>
            <a:r>
              <a:rPr lang="ru-RU" b="1" dirty="0" smtClean="0"/>
              <a:t>Сложность учебного материала сведена к минимуму</a:t>
            </a:r>
          </a:p>
          <a:p>
            <a:endParaRPr lang="ru-RU" dirty="0"/>
          </a:p>
        </p:txBody>
      </p:sp>
      <p:pic>
        <p:nvPicPr>
          <p:cNvPr id="4" name="Picture 2" descr="Птичка.png"/>
          <p:cNvPicPr>
            <a:picLocks noChangeAspect="1" noChangeArrowheads="1"/>
          </p:cNvPicPr>
          <p:nvPr/>
        </p:nvPicPr>
        <p:blipFill>
          <a:blip r:embed="rId2">
            <a:lum bright="100000" contrast="10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7358082" y="142852"/>
            <a:ext cx="150019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6072188"/>
            <a:ext cx="9144000" cy="785812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072092" y="6140450"/>
            <a:ext cx="37147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тел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.:  </a:t>
            </a:r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(4232)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b="1" spc="50" dirty="0" smtClean="0">
                <a:solidFill>
                  <a:schemeClr val="bg1"/>
                </a:solidFill>
                <a:latin typeface="Calibri" pitchFamily="34" charset="0"/>
              </a:rPr>
              <a:t>42-32-03</a:t>
            </a:r>
            <a:r>
              <a:rPr lang="ru-RU" sz="1600" spc="50" dirty="0" smtClean="0">
                <a:solidFill>
                  <a:schemeClr val="bg1"/>
                </a:solidFill>
                <a:latin typeface="Calibri" pitchFamily="34" charset="0"/>
              </a:rPr>
              <a:t>,   </a:t>
            </a:r>
            <a:r>
              <a:rPr lang="ru-RU" b="1" spc="50" dirty="0" smtClean="0">
                <a:solidFill>
                  <a:schemeClr val="bg1"/>
                </a:solidFill>
                <a:latin typeface="Calibri" pitchFamily="34" charset="0"/>
              </a:rPr>
              <a:t>43-91-58</a:t>
            </a:r>
            <a:endParaRPr lang="ru-RU" b="1" spc="5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e-mail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:  </a:t>
            </a:r>
            <a:r>
              <a:rPr lang="en-US" sz="1700" b="1" dirty="0">
                <a:latin typeface="Calibri" pitchFamily="34" charset="0"/>
              </a:rPr>
              <a:t>chinacenter@orient.dvgu.ru</a:t>
            </a:r>
            <a:endParaRPr lang="ru-RU" sz="1700" b="1" dirty="0">
              <a:latin typeface="Calibri" pitchFamily="34" charset="0"/>
            </a:endParaRPr>
          </a:p>
        </p:txBody>
      </p:sp>
      <p:pic>
        <p:nvPicPr>
          <p:cNvPr id="7" name="Picture 2" descr="Птичка.png"/>
          <p:cNvPicPr>
            <a:picLocks noChangeAspect="1" noChangeArrowheads="1"/>
          </p:cNvPicPr>
          <p:nvPr/>
        </p:nvPicPr>
        <p:blipFill>
          <a:blip r:embed="rId2">
            <a:lum bright="100000" contrast="10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285720" y="6215082"/>
            <a:ext cx="4746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7245" y="6143625"/>
            <a:ext cx="29289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Институт Конфуция ДВФУ</a:t>
            </a:r>
          </a:p>
          <a:p>
            <a:r>
              <a:rPr lang="en-US" b="1" dirty="0">
                <a:latin typeface="Calibri" pitchFamily="34" charset="0"/>
              </a:rPr>
              <a:t>http://confucius.dvfu.ru</a:t>
            </a:r>
            <a:endParaRPr lang="ru-RU" dirty="0"/>
          </a:p>
        </p:txBody>
      </p:sp>
      <p:pic>
        <p:nvPicPr>
          <p:cNvPr id="9" name="Picture 12" descr="C:\Doc\Ж\Функции\Дизайн оформление\Логотипы\ДВФУ\ДВФУ.png"/>
          <p:cNvPicPr>
            <a:picLocks noChangeAspect="1" noChangeArrowheads="1"/>
          </p:cNvPicPr>
          <p:nvPr/>
        </p:nvPicPr>
        <p:blipFill>
          <a:blip r:embed="rId3" cstate="print">
            <a:lum bright="100000" contrast="100000"/>
          </a:blip>
          <a:srcRect r="66667"/>
          <a:stretch>
            <a:fillRect/>
          </a:stretch>
        </p:blipFill>
        <p:spPr bwMode="auto">
          <a:xfrm>
            <a:off x="8572528" y="6143644"/>
            <a:ext cx="357189" cy="648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/>
              <a:t>Особенности</a:t>
            </a:r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4000" b="1" dirty="0" smtClean="0"/>
              <a:t>учебного материала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Обучение иероглифам основывается на принципах упорядоченного и поэтапного обучения</a:t>
            </a:r>
          </a:p>
          <a:p>
            <a:r>
              <a:rPr lang="ru-RU" b="1" dirty="0" smtClean="0"/>
              <a:t>Повышается культурное сознание, формируются навыки межкультурной коммуникации</a:t>
            </a:r>
          </a:p>
          <a:p>
            <a:r>
              <a:rPr lang="ru-RU" b="1" dirty="0" smtClean="0"/>
              <a:t>Новые материалы  облегчают учителям русскоязычных стран</a:t>
            </a:r>
            <a:r>
              <a:rPr lang="ru-RU" dirty="0" smtClean="0"/>
              <a:t> </a:t>
            </a:r>
            <a:r>
              <a:rPr lang="ru-RU" b="1" dirty="0" smtClean="0"/>
              <a:t>процесс организации и проведения уроков</a:t>
            </a:r>
            <a:endParaRPr lang="ru-RU" dirty="0"/>
          </a:p>
        </p:txBody>
      </p:sp>
      <p:pic>
        <p:nvPicPr>
          <p:cNvPr id="4" name="Picture 2" descr="Птичка.png"/>
          <p:cNvPicPr>
            <a:picLocks noChangeAspect="1" noChangeArrowheads="1"/>
          </p:cNvPicPr>
          <p:nvPr/>
        </p:nvPicPr>
        <p:blipFill>
          <a:blip r:embed="rId2">
            <a:lum bright="100000" contrast="10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7358082" y="142852"/>
            <a:ext cx="150019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6072188"/>
            <a:ext cx="9144000" cy="785812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072092" y="6140450"/>
            <a:ext cx="37147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тел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.:  </a:t>
            </a:r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(4232)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b="1" spc="50" dirty="0" smtClean="0">
                <a:solidFill>
                  <a:schemeClr val="bg1"/>
                </a:solidFill>
                <a:latin typeface="Calibri" pitchFamily="34" charset="0"/>
              </a:rPr>
              <a:t>42-32-03</a:t>
            </a:r>
            <a:r>
              <a:rPr lang="ru-RU" sz="1600" spc="50" dirty="0" smtClean="0">
                <a:solidFill>
                  <a:schemeClr val="bg1"/>
                </a:solidFill>
                <a:latin typeface="Calibri" pitchFamily="34" charset="0"/>
              </a:rPr>
              <a:t>,   </a:t>
            </a:r>
            <a:r>
              <a:rPr lang="ru-RU" b="1" spc="50" dirty="0" smtClean="0">
                <a:solidFill>
                  <a:schemeClr val="bg1"/>
                </a:solidFill>
                <a:latin typeface="Calibri" pitchFamily="34" charset="0"/>
              </a:rPr>
              <a:t>43-91-58</a:t>
            </a:r>
            <a:endParaRPr lang="ru-RU" b="1" spc="5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e-mail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:  </a:t>
            </a:r>
            <a:r>
              <a:rPr lang="en-US" sz="1700" b="1" dirty="0">
                <a:latin typeface="Calibri" pitchFamily="34" charset="0"/>
              </a:rPr>
              <a:t>chinacenter@orient.dvgu.ru</a:t>
            </a:r>
            <a:endParaRPr lang="ru-RU" sz="1700" b="1" dirty="0">
              <a:latin typeface="Calibri" pitchFamily="34" charset="0"/>
            </a:endParaRPr>
          </a:p>
        </p:txBody>
      </p:sp>
      <p:pic>
        <p:nvPicPr>
          <p:cNvPr id="7" name="Picture 2" descr="Птичка.png"/>
          <p:cNvPicPr>
            <a:picLocks noChangeAspect="1" noChangeArrowheads="1"/>
          </p:cNvPicPr>
          <p:nvPr/>
        </p:nvPicPr>
        <p:blipFill>
          <a:blip r:embed="rId2">
            <a:lum bright="100000" contrast="10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285720" y="6215082"/>
            <a:ext cx="4746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7245" y="6143625"/>
            <a:ext cx="29289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Институт Конфуция ДВФУ</a:t>
            </a:r>
          </a:p>
          <a:p>
            <a:r>
              <a:rPr lang="en-US" b="1" dirty="0">
                <a:latin typeface="Calibri" pitchFamily="34" charset="0"/>
              </a:rPr>
              <a:t>http://confucius.dvfu.ru</a:t>
            </a:r>
            <a:endParaRPr lang="ru-RU" dirty="0"/>
          </a:p>
        </p:txBody>
      </p:sp>
      <p:pic>
        <p:nvPicPr>
          <p:cNvPr id="9" name="Picture 12" descr="C:\Doc\Ж\Функции\Дизайн оформление\Логотипы\ДВФУ\ДВФУ.png"/>
          <p:cNvPicPr>
            <a:picLocks noChangeAspect="1" noChangeArrowheads="1"/>
          </p:cNvPicPr>
          <p:nvPr/>
        </p:nvPicPr>
        <p:blipFill>
          <a:blip r:embed="rId3" cstate="print">
            <a:lum bright="100000" contrast="100000"/>
          </a:blip>
          <a:srcRect r="66667"/>
          <a:stretch>
            <a:fillRect/>
          </a:stretch>
        </p:blipFill>
        <p:spPr bwMode="auto">
          <a:xfrm>
            <a:off x="8572528" y="6143644"/>
            <a:ext cx="357189" cy="648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b="1" i="1" dirty="0" smtClean="0"/>
              <a:t>Курилова </a:t>
            </a:r>
            <a:r>
              <a:rPr lang="ru-RU" sz="4400" b="1" i="1" dirty="0" err="1" smtClean="0"/>
              <a:t>Конкордия</a:t>
            </a:r>
            <a:r>
              <a:rPr lang="ru-RU" sz="4400" b="1" i="1" dirty="0" smtClean="0"/>
              <a:t> Александровна</a:t>
            </a:r>
            <a:endParaRPr lang="ru-RU" sz="4400" b="1" dirty="0" smtClean="0"/>
          </a:p>
          <a:p>
            <a:pPr algn="ctr">
              <a:buNone/>
            </a:pPr>
            <a:r>
              <a:rPr lang="ru-RU" sz="3200" i="1" dirty="0" smtClean="0"/>
              <a:t>Директор Института Конфуция ДВФУ</a:t>
            </a:r>
          </a:p>
          <a:p>
            <a:pPr algn="ctr">
              <a:buNone/>
            </a:pPr>
            <a:r>
              <a:rPr lang="ru-RU" sz="3200" i="1" dirty="0" smtClean="0"/>
              <a:t>Кандидат филологических наук</a:t>
            </a:r>
            <a:endParaRPr lang="ru-RU" sz="3200" dirty="0" smtClean="0"/>
          </a:p>
          <a:p>
            <a:endParaRPr lang="ru-RU" dirty="0"/>
          </a:p>
        </p:txBody>
      </p:sp>
      <p:pic>
        <p:nvPicPr>
          <p:cNvPr id="4" name="Picture 2" descr="Птичка.png"/>
          <p:cNvPicPr>
            <a:picLocks noChangeAspect="1" noChangeArrowheads="1"/>
          </p:cNvPicPr>
          <p:nvPr/>
        </p:nvPicPr>
        <p:blipFill>
          <a:blip r:embed="rId2">
            <a:lum bright="100000" contrast="10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7358082" y="142852"/>
            <a:ext cx="150019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6072188"/>
            <a:ext cx="9144000" cy="785812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072092" y="6140450"/>
            <a:ext cx="37147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тел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.:  </a:t>
            </a:r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(4232)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b="1" spc="50" dirty="0" smtClean="0">
                <a:solidFill>
                  <a:schemeClr val="bg1"/>
                </a:solidFill>
                <a:latin typeface="Calibri" pitchFamily="34" charset="0"/>
              </a:rPr>
              <a:t>42-32-03</a:t>
            </a:r>
            <a:r>
              <a:rPr lang="ru-RU" sz="1600" spc="50" dirty="0" smtClean="0">
                <a:solidFill>
                  <a:schemeClr val="bg1"/>
                </a:solidFill>
                <a:latin typeface="Calibri" pitchFamily="34" charset="0"/>
              </a:rPr>
              <a:t>,   </a:t>
            </a:r>
            <a:r>
              <a:rPr lang="ru-RU" b="1" spc="50" dirty="0" smtClean="0">
                <a:solidFill>
                  <a:schemeClr val="bg1"/>
                </a:solidFill>
                <a:latin typeface="Calibri" pitchFamily="34" charset="0"/>
              </a:rPr>
              <a:t>43-91-58</a:t>
            </a:r>
            <a:endParaRPr lang="ru-RU" b="1" spc="5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e-mail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:  </a:t>
            </a:r>
            <a:r>
              <a:rPr lang="en-US" sz="1700" b="1" dirty="0">
                <a:latin typeface="Calibri" pitchFamily="34" charset="0"/>
              </a:rPr>
              <a:t>chinacenter@orient.dvgu.ru</a:t>
            </a:r>
            <a:endParaRPr lang="ru-RU" sz="1700" b="1" dirty="0">
              <a:latin typeface="Calibri" pitchFamily="34" charset="0"/>
            </a:endParaRPr>
          </a:p>
        </p:txBody>
      </p:sp>
      <p:pic>
        <p:nvPicPr>
          <p:cNvPr id="7" name="Picture 2" descr="Птичка.png"/>
          <p:cNvPicPr>
            <a:picLocks noChangeAspect="1" noChangeArrowheads="1"/>
          </p:cNvPicPr>
          <p:nvPr/>
        </p:nvPicPr>
        <p:blipFill>
          <a:blip r:embed="rId2">
            <a:lum bright="100000" contrast="10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285720" y="6215082"/>
            <a:ext cx="4746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7245" y="6143625"/>
            <a:ext cx="29289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Институт Конфуция ДВФУ</a:t>
            </a:r>
          </a:p>
          <a:p>
            <a:r>
              <a:rPr lang="en-US" b="1" dirty="0">
                <a:latin typeface="Calibri" pitchFamily="34" charset="0"/>
              </a:rPr>
              <a:t>http://confucius.dvfu.ru</a:t>
            </a:r>
            <a:endParaRPr lang="ru-RU" dirty="0"/>
          </a:p>
        </p:txBody>
      </p:sp>
      <p:pic>
        <p:nvPicPr>
          <p:cNvPr id="9" name="Picture 12" descr="C:\Doc\Ж\Функции\Дизайн оформление\Логотипы\ДВФУ\ДВФУ.png"/>
          <p:cNvPicPr>
            <a:picLocks noChangeAspect="1" noChangeArrowheads="1"/>
          </p:cNvPicPr>
          <p:nvPr/>
        </p:nvPicPr>
        <p:blipFill>
          <a:blip r:embed="rId3" cstate="print">
            <a:lum bright="100000" contrast="100000"/>
          </a:blip>
          <a:srcRect r="66667"/>
          <a:stretch>
            <a:fillRect/>
          </a:stretch>
        </p:blipFill>
        <p:spPr bwMode="auto">
          <a:xfrm>
            <a:off x="8572528" y="6143644"/>
            <a:ext cx="357189" cy="648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3143240" y="1857364"/>
            <a:ext cx="2857520" cy="2857520"/>
          </a:xfrm>
          <a:prstGeom prst="ellipse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543956" cy="1561360"/>
          </a:xfrm>
        </p:spPr>
        <p:txBody>
          <a:bodyPr anchor="t" anchorCtr="0">
            <a:normAutofit/>
          </a:bodyPr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</a:rPr>
              <a:t>Факторы инновационного развития образовательной среды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Института Конфуция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072188"/>
            <a:ext cx="9144000" cy="785812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929058" y="2199023"/>
            <a:ext cx="1500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+mj-lt"/>
              </a:rPr>
              <a:t>1) международные </a:t>
            </a:r>
          </a:p>
          <a:p>
            <a:r>
              <a:rPr lang="ru-RU" sz="1200" dirty="0">
                <a:latin typeface="+mj-lt"/>
              </a:rPr>
              <a:t>контакты</a:t>
            </a:r>
          </a:p>
          <a:p>
            <a:r>
              <a:rPr lang="ru-RU" sz="1200" dirty="0">
                <a:latin typeface="+mj-lt"/>
              </a:rPr>
              <a:t>2) преподаватели</a:t>
            </a:r>
          </a:p>
          <a:p>
            <a:r>
              <a:rPr lang="ru-RU" sz="1200" dirty="0">
                <a:latin typeface="+mj-lt"/>
              </a:rPr>
              <a:t>3) слушатели</a:t>
            </a:r>
          </a:p>
          <a:p>
            <a:endParaRPr lang="ru-RU" sz="1200" dirty="0">
              <a:latin typeface="+mj-lt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857620" y="3214686"/>
            <a:ext cx="2857520" cy="2857520"/>
          </a:xfrm>
          <a:prstGeom prst="ellipse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357422" y="3214686"/>
            <a:ext cx="2857520" cy="2857520"/>
          </a:xfrm>
          <a:prstGeom prst="ellipse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786182" y="4143380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+mj-lt"/>
              </a:rPr>
              <a:t>Трансцендентная</a:t>
            </a:r>
          </a:p>
          <a:p>
            <a:pPr algn="ctr"/>
            <a:r>
              <a:rPr lang="ru-RU" sz="1200" dirty="0">
                <a:latin typeface="+mj-lt"/>
              </a:rPr>
              <a:t>среда</a:t>
            </a:r>
          </a:p>
          <a:p>
            <a:pPr algn="ctr"/>
            <a:endParaRPr lang="ru-RU" sz="12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43240" y="3357562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+mj-lt"/>
              </a:rPr>
              <a:t>Трансгрессия</a:t>
            </a:r>
          </a:p>
          <a:p>
            <a:pPr algn="ctr"/>
            <a:r>
              <a:rPr lang="ru-RU" sz="1200" dirty="0">
                <a:latin typeface="+mj-lt"/>
              </a:rPr>
              <a:t>субъектов</a:t>
            </a:r>
          </a:p>
          <a:p>
            <a:pPr algn="ctr"/>
            <a:endParaRPr lang="ru-RU" sz="12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3438" y="3357562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+mj-lt"/>
              </a:rPr>
              <a:t>Распространение новых идей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57620" y="4857760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+mj-lt"/>
              </a:rPr>
              <a:t>Распространение </a:t>
            </a:r>
            <a:r>
              <a:rPr lang="ru-RU" sz="1200" dirty="0" smtClean="0">
                <a:latin typeface="+mj-lt"/>
              </a:rPr>
              <a:t>новых</a:t>
            </a:r>
            <a:endParaRPr lang="en-US" sz="1200" dirty="0" smtClean="0">
              <a:latin typeface="+mj-lt"/>
            </a:endParaRPr>
          </a:p>
          <a:p>
            <a:pPr algn="ctr"/>
            <a:r>
              <a:rPr lang="ru-RU" sz="1200" dirty="0" smtClean="0">
                <a:latin typeface="+mj-lt"/>
              </a:rPr>
              <a:t>технологий</a:t>
            </a:r>
            <a:endParaRPr lang="ru-RU" sz="1200" dirty="0">
              <a:latin typeface="+mj-lt"/>
            </a:endParaRPr>
          </a:p>
          <a:p>
            <a:pPr algn="ctr"/>
            <a:endParaRPr lang="ru-RU" sz="12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43174" y="4143380"/>
            <a:ext cx="1357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+mj-lt"/>
              </a:rPr>
              <a:t>Гранты</a:t>
            </a:r>
          </a:p>
          <a:p>
            <a:r>
              <a:rPr lang="ru-RU" sz="1200" dirty="0">
                <a:latin typeface="+mj-lt"/>
              </a:rPr>
              <a:t>Стипендии</a:t>
            </a:r>
          </a:p>
          <a:p>
            <a:r>
              <a:rPr lang="ru-RU" sz="1200" dirty="0">
                <a:latin typeface="+mj-lt"/>
              </a:rPr>
              <a:t>УМК</a:t>
            </a:r>
          </a:p>
          <a:p>
            <a:r>
              <a:rPr lang="ru-RU" sz="1200" dirty="0">
                <a:latin typeface="+mj-lt"/>
              </a:rPr>
              <a:t>Сетевой ИК</a:t>
            </a:r>
          </a:p>
          <a:p>
            <a:r>
              <a:rPr lang="ru-RU" sz="1200" dirty="0">
                <a:latin typeface="+mj-lt"/>
              </a:rPr>
              <a:t>Электронные </a:t>
            </a:r>
          </a:p>
          <a:p>
            <a:r>
              <a:rPr lang="ru-RU" sz="1200" dirty="0">
                <a:latin typeface="+mj-lt"/>
              </a:rPr>
              <a:t>образовательные </a:t>
            </a:r>
          </a:p>
          <a:p>
            <a:r>
              <a:rPr lang="ru-RU" sz="1200" dirty="0">
                <a:latin typeface="+mj-lt"/>
              </a:rPr>
              <a:t>ресурсы</a:t>
            </a:r>
          </a:p>
          <a:p>
            <a:endParaRPr lang="ru-RU" sz="1200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14942" y="4500570"/>
            <a:ext cx="13573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+mj-lt"/>
              </a:rPr>
              <a:t>1) Академическая свобода</a:t>
            </a:r>
          </a:p>
          <a:p>
            <a:r>
              <a:rPr lang="ru-RU" sz="1200" dirty="0">
                <a:latin typeface="+mj-lt"/>
              </a:rPr>
              <a:t>2) Стратегическое мышление</a:t>
            </a:r>
          </a:p>
          <a:p>
            <a:r>
              <a:rPr lang="ru-RU" sz="1200" dirty="0">
                <a:latin typeface="+mj-lt"/>
              </a:rPr>
              <a:t>3) Культура </a:t>
            </a:r>
          </a:p>
          <a:p>
            <a:r>
              <a:rPr lang="ru-RU" sz="1200" dirty="0">
                <a:latin typeface="+mj-lt"/>
              </a:rPr>
              <a:t>превосходства</a:t>
            </a:r>
          </a:p>
          <a:p>
            <a:endParaRPr lang="ru-RU" sz="1200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8992" y="1357298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+mj-lt"/>
              </a:rPr>
              <a:t>Концентрация</a:t>
            </a:r>
            <a:r>
              <a:rPr lang="en-US" sz="1200" dirty="0" smtClean="0">
                <a:latin typeface="+mj-lt"/>
              </a:rPr>
              <a:t> </a:t>
            </a:r>
            <a:r>
              <a:rPr lang="ru-RU" sz="1200" dirty="0" err="1" smtClean="0">
                <a:latin typeface="+mj-lt"/>
              </a:rPr>
              <a:t>кросс-культурных</a:t>
            </a:r>
            <a:r>
              <a:rPr lang="en-US" sz="1200" dirty="0" smtClean="0">
                <a:latin typeface="+mj-lt"/>
              </a:rPr>
              <a:t> </a:t>
            </a:r>
            <a:r>
              <a:rPr lang="ru-RU" sz="1200" dirty="0" smtClean="0">
                <a:latin typeface="+mj-lt"/>
              </a:rPr>
              <a:t>связей</a:t>
            </a:r>
            <a:endParaRPr lang="ru-RU" sz="1200" dirty="0">
              <a:latin typeface="+mj-lt"/>
            </a:endParaRPr>
          </a:p>
          <a:p>
            <a:pPr algn="ctr"/>
            <a:endParaRPr lang="ru-RU" sz="1200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7224" y="4500570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+mj-lt"/>
              </a:rPr>
              <a:t>Изобилие </a:t>
            </a:r>
          </a:p>
          <a:p>
            <a:pPr algn="ctr"/>
            <a:r>
              <a:rPr lang="ru-RU" sz="1200" dirty="0" smtClean="0">
                <a:latin typeface="+mj-lt"/>
              </a:rPr>
              <a:t>ресурсов </a:t>
            </a:r>
            <a:endParaRPr lang="ru-RU" sz="1200" dirty="0">
              <a:latin typeface="+mj-lt"/>
            </a:endParaRPr>
          </a:p>
          <a:p>
            <a:pPr algn="ctr"/>
            <a:r>
              <a:rPr lang="ru-RU" sz="1200" dirty="0" smtClean="0">
                <a:latin typeface="+mj-lt"/>
              </a:rPr>
              <a:t>и </a:t>
            </a:r>
            <a:r>
              <a:rPr lang="ru-RU" sz="1200" dirty="0">
                <a:latin typeface="+mj-lt"/>
              </a:rPr>
              <a:t>технологий</a:t>
            </a:r>
          </a:p>
          <a:p>
            <a:pPr algn="ctr"/>
            <a:endParaRPr lang="ru-RU" sz="1200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72330" y="4500570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+mj-lt"/>
              </a:rPr>
              <a:t>Эффективная </a:t>
            </a:r>
          </a:p>
          <a:p>
            <a:pPr algn="ctr"/>
            <a:r>
              <a:rPr lang="ru-RU" sz="1200" dirty="0" smtClean="0">
                <a:latin typeface="+mj-lt"/>
              </a:rPr>
              <a:t>система</a:t>
            </a:r>
            <a:endParaRPr lang="ru-RU" sz="1200" dirty="0">
              <a:latin typeface="+mj-lt"/>
            </a:endParaRPr>
          </a:p>
          <a:p>
            <a:pPr algn="ctr"/>
            <a:r>
              <a:rPr lang="ru-RU" sz="1200" dirty="0">
                <a:latin typeface="+mj-lt"/>
              </a:rPr>
              <a:t>управления</a:t>
            </a:r>
          </a:p>
          <a:p>
            <a:pPr algn="ctr"/>
            <a:endParaRPr lang="ru-RU" sz="1200" dirty="0">
              <a:latin typeface="+mj-lt"/>
            </a:endParaRPr>
          </a:p>
        </p:txBody>
      </p:sp>
      <p:sp>
        <p:nvSpPr>
          <p:cNvPr id="28" name="Выгнутая влево стрелка 27"/>
          <p:cNvSpPr/>
          <p:nvPr/>
        </p:nvSpPr>
        <p:spPr>
          <a:xfrm>
            <a:off x="3500430" y="1285860"/>
            <a:ext cx="285752" cy="571504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Выгнутая влево стрелка 28"/>
          <p:cNvSpPr/>
          <p:nvPr/>
        </p:nvSpPr>
        <p:spPr>
          <a:xfrm flipH="1">
            <a:off x="5286380" y="1285860"/>
            <a:ext cx="285752" cy="571504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7358082" y="4071942"/>
            <a:ext cx="571504" cy="1500198"/>
            <a:chOff x="7429520" y="4071942"/>
            <a:chExt cx="571504" cy="1500198"/>
          </a:xfrm>
        </p:grpSpPr>
        <p:sp>
          <p:nvSpPr>
            <p:cNvPr id="30" name="Выгнутая влево стрелка 29"/>
            <p:cNvSpPr/>
            <p:nvPr/>
          </p:nvSpPr>
          <p:spPr>
            <a:xfrm rot="5400000">
              <a:off x="7572396" y="3929066"/>
              <a:ext cx="285752" cy="571504"/>
            </a:xfrm>
            <a:prstGeom prst="curved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Выгнутая влево стрелка 30"/>
            <p:cNvSpPr/>
            <p:nvPr/>
          </p:nvSpPr>
          <p:spPr>
            <a:xfrm rot="5400000" flipH="1">
              <a:off x="7572396" y="5143512"/>
              <a:ext cx="285752" cy="571504"/>
            </a:xfrm>
            <a:prstGeom prst="curved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33"/>
          <p:cNvGrpSpPr/>
          <p:nvPr/>
        </p:nvGrpSpPr>
        <p:grpSpPr>
          <a:xfrm flipH="1">
            <a:off x="1285852" y="4071942"/>
            <a:ext cx="571504" cy="1500198"/>
            <a:chOff x="7429520" y="4071942"/>
            <a:chExt cx="571504" cy="1500198"/>
          </a:xfrm>
        </p:grpSpPr>
        <p:sp>
          <p:nvSpPr>
            <p:cNvPr id="35" name="Выгнутая влево стрелка 34"/>
            <p:cNvSpPr/>
            <p:nvPr/>
          </p:nvSpPr>
          <p:spPr>
            <a:xfrm rot="5400000">
              <a:off x="7572396" y="3929066"/>
              <a:ext cx="285752" cy="571504"/>
            </a:xfrm>
            <a:prstGeom prst="curved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Выгнутая влево стрелка 35"/>
            <p:cNvSpPr/>
            <p:nvPr/>
          </p:nvSpPr>
          <p:spPr>
            <a:xfrm rot="5400000" flipH="1">
              <a:off x="7572396" y="5143512"/>
              <a:ext cx="285752" cy="571504"/>
            </a:xfrm>
            <a:prstGeom prst="curved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5072092" y="6140450"/>
            <a:ext cx="37147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тел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.: 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(4232)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ru-RU" sz="1800" b="1" i="0" u="none" strike="noStrike" kern="0" cap="none" spc="5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42-32-03</a:t>
            </a:r>
            <a:r>
              <a:rPr kumimoji="0" lang="ru-RU" sz="1600" b="0" i="0" u="none" strike="noStrike" kern="0" cap="none" spc="5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,   </a:t>
            </a:r>
            <a:r>
              <a:rPr kumimoji="0" lang="ru-RU" sz="1800" b="1" i="0" u="none" strike="noStrike" kern="0" cap="none" spc="5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43-91-58</a:t>
            </a:r>
            <a:endParaRPr kumimoji="0" lang="ru-RU" sz="1800" b="1" i="0" u="none" strike="noStrike" kern="0" cap="none" spc="5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e-mail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: 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t>chinacenter@orient.dvgu.ru</a:t>
            </a:r>
            <a:endParaRPr kumimoji="0" lang="ru-RU" sz="17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33" name="Picture 2" descr="Птичка.png"/>
          <p:cNvPicPr>
            <a:picLocks noChangeAspect="1" noChangeArrowheads="1"/>
          </p:cNvPicPr>
          <p:nvPr/>
        </p:nvPicPr>
        <p:blipFill>
          <a:blip r:embed="rId2" cstate="screen">
            <a:lum bright="100000" contrast="10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239713" y="6215063"/>
            <a:ext cx="4746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57245" y="6143625"/>
            <a:ext cx="29289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Институт Конфуция ДВФУ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t>http://confucius.dvfu.ru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37" name="Picture 12" descr="C:\Doc\Ж\Функции\Дизайн оформление\Логотипы\ДВФУ\ДВФУ.png"/>
          <p:cNvPicPr>
            <a:picLocks noChangeAspect="1" noChangeArrowheads="1"/>
          </p:cNvPicPr>
          <p:nvPr/>
        </p:nvPicPr>
        <p:blipFill>
          <a:blip r:embed="rId3" cstate="screen">
            <a:lum bright="100000" contrast="100000"/>
          </a:blip>
          <a:srcRect/>
          <a:stretch>
            <a:fillRect/>
          </a:stretch>
        </p:blipFill>
        <p:spPr bwMode="auto">
          <a:xfrm>
            <a:off x="8572528" y="6143644"/>
            <a:ext cx="357189" cy="6486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4000">
                <a:schemeClr val="accent2">
                  <a:lumMod val="60000"/>
                  <a:lumOff val="40000"/>
                  <a:alpha val="84000"/>
                </a:schemeClr>
              </a:gs>
              <a:gs pos="52000">
                <a:srgbClr val="005CBF"/>
              </a:gs>
              <a:gs pos="32000">
                <a:srgbClr val="0087E6"/>
              </a:gs>
              <a:gs pos="62000">
                <a:srgbClr val="21D6E0"/>
              </a:gs>
              <a:gs pos="80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571604" y="4731261"/>
            <a:ext cx="578647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тел</a:t>
            </a: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</a:rPr>
              <a:t>.:  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(4232)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400" b="1" spc="50" dirty="0" smtClean="0">
                <a:solidFill>
                  <a:schemeClr val="bg1"/>
                </a:solidFill>
                <a:latin typeface="Calibri" pitchFamily="34" charset="0"/>
              </a:rPr>
              <a:t>42-32-03</a:t>
            </a:r>
            <a:r>
              <a:rPr lang="ru-RU" sz="2000" spc="50" dirty="0" smtClean="0">
                <a:solidFill>
                  <a:schemeClr val="bg1"/>
                </a:solidFill>
                <a:latin typeface="Calibri" pitchFamily="34" charset="0"/>
              </a:rPr>
              <a:t>,   </a:t>
            </a:r>
            <a:r>
              <a:rPr lang="ru-RU" sz="2400" b="1" spc="50" dirty="0" smtClean="0">
                <a:solidFill>
                  <a:schemeClr val="bg1"/>
                </a:solidFill>
                <a:latin typeface="Calibri" pitchFamily="34" charset="0"/>
              </a:rPr>
              <a:t>43-91-58</a:t>
            </a:r>
            <a:endParaRPr lang="ru-RU" sz="2400" b="1" spc="5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e-mail</a:t>
            </a: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</a:rPr>
              <a:t>:  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chinacenter@orient.dvgu.ru</a:t>
            </a:r>
            <a:endParaRPr lang="ru-RU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" name="Picture 2" descr="Птичка.png"/>
          <p:cNvPicPr>
            <a:picLocks noChangeAspect="1" noChangeArrowheads="1"/>
          </p:cNvPicPr>
          <p:nvPr/>
        </p:nvPicPr>
        <p:blipFill>
          <a:blip r:embed="rId2" cstate="screen">
            <a:lum bright="100000" contrast="10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3695702" y="1324573"/>
            <a:ext cx="1447802" cy="152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00166" y="3214686"/>
            <a:ext cx="607223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Институт Конфуция ДВФУ</a:t>
            </a:r>
          </a:p>
          <a:p>
            <a:pPr algn="ctr"/>
            <a:r>
              <a:rPr lang="en-US" sz="2800" b="1" dirty="0">
                <a:ln w="15875">
                  <a:solidFill>
                    <a:schemeClr val="bg1"/>
                  </a:solidFill>
                </a:ln>
                <a:latin typeface="Calibri" pitchFamily="34" charset="0"/>
              </a:rPr>
              <a:t>http://</a:t>
            </a:r>
            <a:r>
              <a:rPr lang="en-US" sz="4400" b="1" dirty="0">
                <a:ln w="15875">
                  <a:solidFill>
                    <a:schemeClr val="bg1"/>
                  </a:solidFill>
                </a:ln>
                <a:latin typeface="Calibri" pitchFamily="34" charset="0"/>
              </a:rPr>
              <a:t>confucius.dvfu.ru</a:t>
            </a:r>
            <a:endParaRPr lang="ru-RU" sz="4400" dirty="0">
              <a:ln w="15875">
                <a:solidFill>
                  <a:schemeClr val="bg1"/>
                </a:solidFill>
              </a:ln>
            </a:endParaRPr>
          </a:p>
        </p:txBody>
      </p:sp>
      <p:pic>
        <p:nvPicPr>
          <p:cNvPr id="12" name="Picture 12" descr="C:\Doc\Ж\Функции\Дизайн оформление\Логотипы\ДВФУ\ДВФУ.png"/>
          <p:cNvPicPr>
            <a:picLocks noChangeAspect="1" noChangeArrowheads="1"/>
          </p:cNvPicPr>
          <p:nvPr/>
        </p:nvPicPr>
        <p:blipFill>
          <a:blip r:embed="rId3" cstate="screen">
            <a:lum bright="100000" contrast="100000"/>
          </a:blip>
          <a:srcRect/>
          <a:stretch>
            <a:fillRect/>
          </a:stretch>
        </p:blipFill>
        <p:spPr bwMode="auto">
          <a:xfrm>
            <a:off x="214282" y="71414"/>
            <a:ext cx="357189" cy="648676"/>
          </a:xfrm>
          <a:prstGeom prst="rect">
            <a:avLst/>
          </a:prstGeom>
          <a:noFill/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285720" y="6357958"/>
            <a:ext cx="8572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</a:rPr>
              <a:t>Адрес: г.Владивосток, Океанский проспект ,37, 3 этаж</a:t>
            </a:r>
            <a:endParaRPr lang="ru-RU" sz="20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2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9F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9FF38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2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2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48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98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98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480"/>
                            </p:stCondLst>
                            <p:childTnLst>
                              <p:par>
                                <p:cTn id="4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2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9F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9FF38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2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2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EBA53B-4CE7-4535-A99F-5EB714478209}" type="slidenum">
              <a:rPr lang="ru-RU"/>
              <a:pPr/>
              <a:t>3</a:t>
            </a:fld>
            <a:endParaRPr lang="ru-RU"/>
          </a:p>
        </p:txBody>
      </p:sp>
      <p:pic>
        <p:nvPicPr>
          <p:cNvPr id="1349635" name="Picture 3" descr="Ник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7075" y="44450"/>
            <a:ext cx="2016125" cy="2952750"/>
          </a:xfrm>
          <a:prstGeom prst="rect">
            <a:avLst/>
          </a:prstGeom>
          <a:noFill/>
          <a:ln w="15875">
            <a:solidFill>
              <a:srgbClr val="FF9933"/>
            </a:solidFill>
            <a:miter lim="800000"/>
            <a:headEnd/>
            <a:tailEnd/>
          </a:ln>
        </p:spPr>
      </p:pic>
      <p:pic>
        <p:nvPicPr>
          <p:cNvPr id="1349634" name="Picture 2" descr="резолюц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3068638"/>
            <a:ext cx="3708400" cy="2438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49652" name="AutoShape 20"/>
          <p:cNvSpPr>
            <a:spLocks noChangeArrowheads="1"/>
          </p:cNvSpPr>
          <p:nvPr/>
        </p:nvSpPr>
        <p:spPr bwMode="auto">
          <a:xfrm>
            <a:off x="107950" y="2976563"/>
            <a:ext cx="5214938" cy="1757077"/>
          </a:xfrm>
          <a:prstGeom prst="roundRect">
            <a:avLst>
              <a:gd name="adj" fmla="val 16667"/>
            </a:avLst>
          </a:prstGeom>
          <a:solidFill>
            <a:srgbClr val="FFE499"/>
          </a:solidFill>
          <a:ln w="9525" algn="ctr">
            <a:solidFill>
              <a:srgbClr val="00008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ru-RU" b="1" dirty="0">
                <a:solidFill>
                  <a:schemeClr val="accent2"/>
                </a:solidFill>
              </a:rPr>
              <a:t>Китаеведение – одно из самых первых и основных образовательных и научных направлений </a:t>
            </a:r>
            <a:r>
              <a:rPr lang="ru-RU" b="1" dirty="0" smtClean="0">
                <a:solidFill>
                  <a:schemeClr val="accent2"/>
                </a:solidFill>
              </a:rPr>
              <a:t>ДВФУ </a:t>
            </a:r>
            <a:r>
              <a:rPr lang="ru-RU" b="1" dirty="0">
                <a:solidFill>
                  <a:schemeClr val="accent2"/>
                </a:solidFill>
              </a:rPr>
              <a:t>со времени создания Восточного института; оно имеет 1</a:t>
            </a:r>
            <a:r>
              <a:rPr lang="en-US" b="1" dirty="0" smtClean="0">
                <a:solidFill>
                  <a:schemeClr val="accent2"/>
                </a:solidFill>
              </a:rPr>
              <a:t>1</a:t>
            </a:r>
            <a:r>
              <a:rPr lang="ru-RU" b="1" dirty="0" smtClean="0">
                <a:solidFill>
                  <a:schemeClr val="accent2"/>
                </a:solidFill>
              </a:rPr>
              <a:t>2-летнюю </a:t>
            </a:r>
            <a:r>
              <a:rPr lang="ru-RU" b="1" dirty="0">
                <a:solidFill>
                  <a:schemeClr val="accent2"/>
                </a:solidFill>
              </a:rPr>
              <a:t>историю и является одним из старейших в России.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1349653" name="AutoShape 21"/>
          <p:cNvSpPr>
            <a:spLocks noChangeArrowheads="1"/>
          </p:cNvSpPr>
          <p:nvPr/>
        </p:nvSpPr>
        <p:spPr bwMode="auto">
          <a:xfrm>
            <a:off x="250825" y="785794"/>
            <a:ext cx="6121400" cy="1922481"/>
          </a:xfrm>
          <a:prstGeom prst="roundRect">
            <a:avLst>
              <a:gd name="adj" fmla="val 16667"/>
            </a:avLst>
          </a:prstGeom>
          <a:solidFill>
            <a:srgbClr val="FFE499"/>
          </a:solidFill>
          <a:ln w="1270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20000"/>
              </a:spcBef>
            </a:pPr>
            <a:r>
              <a:rPr lang="ru-RU" sz="1700" b="1" dirty="0">
                <a:solidFill>
                  <a:schemeClr val="accent2"/>
                </a:solidFill>
              </a:rPr>
              <a:t>Среди ведущих университетов России и Китая нет другого такого, история которого была бы настолько связана с российско-китайским сотрудничеством, как история </a:t>
            </a:r>
            <a:r>
              <a:rPr lang="ru-RU" sz="1700" b="1" dirty="0" smtClean="0">
                <a:solidFill>
                  <a:schemeClr val="accent2"/>
                </a:solidFill>
              </a:rPr>
              <a:t>ДВГУ – ныне ДВФУ.</a:t>
            </a:r>
            <a:r>
              <a:rPr lang="ru-RU" sz="1700" dirty="0" smtClean="0">
                <a:solidFill>
                  <a:schemeClr val="accent2"/>
                </a:solidFill>
              </a:rPr>
              <a:t> </a:t>
            </a:r>
            <a:endParaRPr lang="ru-RU" sz="800" dirty="0">
              <a:solidFill>
                <a:schemeClr val="accent2"/>
              </a:solidFill>
            </a:endParaRPr>
          </a:p>
        </p:txBody>
      </p:sp>
      <p:sp>
        <p:nvSpPr>
          <p:cNvPr id="1349654" name="AutoShape 22"/>
          <p:cNvSpPr>
            <a:spLocks noChangeArrowheads="1"/>
          </p:cNvSpPr>
          <p:nvPr/>
        </p:nvSpPr>
        <p:spPr bwMode="auto">
          <a:xfrm>
            <a:off x="2214547" y="5572140"/>
            <a:ext cx="6823092" cy="1082850"/>
          </a:xfrm>
          <a:prstGeom prst="roundRect">
            <a:avLst>
              <a:gd name="adj" fmla="val 16667"/>
            </a:avLst>
          </a:prstGeom>
          <a:solidFill>
            <a:srgbClr val="FFE499"/>
          </a:solidFill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600" i="1" dirty="0" smtClean="0">
                <a:solidFill>
                  <a:srgbClr val="CC3300"/>
                </a:solidFill>
              </a:rPr>
              <a:t>Первое высшее учебное заведение </a:t>
            </a:r>
            <a:r>
              <a:rPr lang="ru-RU" sz="1600" i="1" dirty="0">
                <a:solidFill>
                  <a:srgbClr val="CC3300"/>
                </a:solidFill>
              </a:rPr>
              <a:t>Восточной Сибири и Дальнего Востока - </a:t>
            </a:r>
            <a:r>
              <a:rPr lang="ru-RU" sz="16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Восточный институт – создан </a:t>
            </a:r>
            <a:r>
              <a:rPr lang="ru-RU" sz="16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21 </a:t>
            </a:r>
            <a:r>
              <a:rPr lang="ru-RU" sz="16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октября 1899 г. </a:t>
            </a:r>
            <a:r>
              <a:rPr lang="ru-RU" sz="1600" i="1" dirty="0">
                <a:solidFill>
                  <a:srgbClr val="CC3300"/>
                </a:solidFill>
              </a:rPr>
              <a:t>решением Государственного Совета Российской Империи и Императора Николая II.</a:t>
            </a:r>
            <a:endParaRPr lang="ru-RU" sz="1600" b="1" i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4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4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9652" grpId="0" animBg="1"/>
      <p:bldP spid="13496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B790B9-286F-4E0F-8115-0A7597800D50}" type="slidenum">
              <a:rPr lang="ru-RU"/>
              <a:pPr/>
              <a:t>4</a:t>
            </a:fld>
            <a:endParaRPr lang="ru-RU"/>
          </a:p>
        </p:txBody>
      </p:sp>
      <p:pic>
        <p:nvPicPr>
          <p:cNvPr id="1627138" name="Picture 2" descr="Выпуск в Хейлундзянском филиале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492375"/>
            <a:ext cx="3233737" cy="1874838"/>
          </a:xfrm>
          <a:prstGeom prst="rect">
            <a:avLst/>
          </a:prstGeom>
          <a:solidFill>
            <a:srgbClr val="FF99CC">
              <a:alpha val="80000"/>
            </a:srgbClr>
          </a:solidFill>
          <a:ln w="25400" algn="ctr">
            <a:solidFill>
              <a:srgbClr val="FF9933"/>
            </a:solidFill>
            <a:miter lim="800000"/>
            <a:headEnd/>
            <a:tailEnd/>
          </a:ln>
          <a:effectLst/>
        </p:spPr>
      </p:pic>
      <p:sp>
        <p:nvSpPr>
          <p:cNvPr id="1627139" name="Rectangle 3"/>
          <p:cNvSpPr>
            <a:spLocks noChangeArrowheads="1"/>
          </p:cNvSpPr>
          <p:nvPr/>
        </p:nvSpPr>
        <p:spPr bwMode="auto">
          <a:xfrm>
            <a:off x="755650" y="204788"/>
            <a:ext cx="4968875" cy="847725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FFCC"/>
              </a:gs>
              <a:gs pos="100000">
                <a:srgbClr val="FF9900"/>
              </a:gs>
            </a:gsLst>
            <a:lin ang="5400000" scaled="1"/>
          </a:gradFill>
          <a:ln w="12700" cap="sq" algn="ctr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ДВФУ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работает по договорам сотрудничества более чем с  20 университетами КНР, включая следующие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27141" name="Rectangle 5"/>
          <p:cNvSpPr>
            <a:spLocks noChangeArrowheads="1"/>
          </p:cNvSpPr>
          <p:nvPr/>
        </p:nvSpPr>
        <p:spPr bwMode="auto">
          <a:xfrm>
            <a:off x="107950" y="3835400"/>
            <a:ext cx="5545138" cy="630942"/>
          </a:xfrm>
          <a:prstGeom prst="rect">
            <a:avLst/>
          </a:prstGeom>
          <a:gradFill rotWithShape="1">
            <a:gsLst>
              <a:gs pos="0">
                <a:srgbClr val="D6ECEE"/>
              </a:gs>
              <a:gs pos="100000">
                <a:srgbClr val="D6ECEE">
                  <a:gamma/>
                  <a:tint val="0"/>
                  <a:invGamma/>
                </a:srgbClr>
              </a:gs>
            </a:gsLst>
            <a:lin ang="5400000" scaled="1"/>
          </a:gradFill>
          <a:ln w="12700" cap="sq" algn="ctr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lIns="36000" rIns="36000" anchor="ctr">
            <a:spAutoFit/>
          </a:bodyPr>
          <a:lstStyle/>
          <a:p>
            <a:pPr marL="179388" indent="-179388" algn="l">
              <a:spcBef>
                <a:spcPct val="50000"/>
              </a:spcBef>
              <a:buClr>
                <a:srgbClr val="000000"/>
              </a:buClr>
              <a:buFont typeface="Wingdings" pitchFamily="2" charset="2"/>
              <a:buChar char="ü"/>
              <a:tabLst>
                <a:tab pos="177800" algn="l"/>
                <a:tab pos="355600" algn="l"/>
              </a:tabLst>
            </a:pPr>
            <a:r>
              <a:rPr lang="ru-RU" sz="1400" b="1" dirty="0" err="1">
                <a:solidFill>
                  <a:srgbClr val="000000"/>
                </a:solidFill>
              </a:rPr>
              <a:t>Гуандунский</a:t>
            </a:r>
            <a:r>
              <a:rPr lang="ru-RU" sz="1400" b="1" dirty="0">
                <a:solidFill>
                  <a:srgbClr val="000000"/>
                </a:solidFill>
              </a:rPr>
              <a:t> университет иностранных языков                      </a:t>
            </a:r>
            <a:endParaRPr lang="ru-RU" sz="1400" b="1" dirty="0" smtClean="0">
              <a:solidFill>
                <a:srgbClr val="000000"/>
              </a:solidFill>
            </a:endParaRPr>
          </a:p>
          <a:p>
            <a:pPr marL="179388" indent="-179388" algn="l">
              <a:spcBef>
                <a:spcPct val="50000"/>
              </a:spcBef>
              <a:buClr>
                <a:srgbClr val="000000"/>
              </a:buClr>
              <a:buFont typeface="Wingdings" pitchFamily="2" charset="2"/>
              <a:buChar char="ü"/>
              <a:tabLst>
                <a:tab pos="177800" algn="l"/>
                <a:tab pos="355600" algn="l"/>
              </a:tabLst>
            </a:pPr>
            <a:r>
              <a:rPr lang="ru-RU" sz="1400" b="1" dirty="0" smtClean="0">
                <a:solidFill>
                  <a:srgbClr val="000000"/>
                </a:solidFill>
              </a:rPr>
              <a:t>(</a:t>
            </a:r>
            <a:r>
              <a:rPr lang="ru-RU" sz="1400" b="1" dirty="0">
                <a:solidFill>
                  <a:srgbClr val="000000"/>
                </a:solidFill>
              </a:rPr>
              <a:t>г. Гуанчжоу)</a:t>
            </a:r>
          </a:p>
        </p:txBody>
      </p:sp>
      <p:sp>
        <p:nvSpPr>
          <p:cNvPr id="1627142" name="Rectangle 6"/>
          <p:cNvSpPr>
            <a:spLocks noChangeArrowheads="1"/>
          </p:cNvSpPr>
          <p:nvPr/>
        </p:nvSpPr>
        <p:spPr bwMode="auto">
          <a:xfrm>
            <a:off x="107950" y="1243013"/>
            <a:ext cx="5543550" cy="317500"/>
          </a:xfrm>
          <a:prstGeom prst="rect">
            <a:avLst/>
          </a:prstGeom>
          <a:gradFill rotWithShape="1">
            <a:gsLst>
              <a:gs pos="0">
                <a:srgbClr val="D6ECEE"/>
              </a:gs>
              <a:gs pos="100000">
                <a:srgbClr val="D6ECEE">
                  <a:gamma/>
                  <a:tint val="0"/>
                  <a:invGamma/>
                </a:srgbClr>
              </a:gs>
            </a:gsLst>
            <a:lin ang="5400000" scaled="1"/>
          </a:gradFill>
          <a:ln w="12700" cap="sq" algn="ctr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lIns="36000" rIns="36000" anchor="ctr">
            <a:spAutoFit/>
          </a:bodyPr>
          <a:lstStyle/>
          <a:p>
            <a:pPr indent="177800" algn="l">
              <a:spcBef>
                <a:spcPct val="50000"/>
              </a:spcBef>
              <a:buClr>
                <a:srgbClr val="000000"/>
              </a:buClr>
              <a:buFont typeface="Wingdings" pitchFamily="2" charset="2"/>
              <a:buChar char="ü"/>
              <a:tabLst>
                <a:tab pos="177800" algn="l"/>
                <a:tab pos="355600" algn="l"/>
              </a:tabLst>
            </a:pPr>
            <a:r>
              <a:rPr lang="en-US" sz="1400" b="1">
                <a:solidFill>
                  <a:srgbClr val="000000"/>
                </a:solidFill>
              </a:rPr>
              <a:t>Х</a:t>
            </a:r>
            <a:r>
              <a:rPr lang="ru-RU" sz="1400" b="1">
                <a:solidFill>
                  <a:srgbClr val="000000"/>
                </a:solidFill>
              </a:rPr>
              <a:t>э</a:t>
            </a:r>
            <a:r>
              <a:rPr lang="en-US" sz="1400" b="1">
                <a:solidFill>
                  <a:srgbClr val="000000"/>
                </a:solidFill>
              </a:rPr>
              <a:t>йлунцзянский университет   (г. Харбин)</a:t>
            </a:r>
          </a:p>
        </p:txBody>
      </p:sp>
      <p:sp>
        <p:nvSpPr>
          <p:cNvPr id="1627143" name="Rectangle 7"/>
          <p:cNvSpPr>
            <a:spLocks noChangeArrowheads="1"/>
          </p:cNvSpPr>
          <p:nvPr/>
        </p:nvSpPr>
        <p:spPr bwMode="auto">
          <a:xfrm>
            <a:off x="107950" y="1530350"/>
            <a:ext cx="5543550" cy="317500"/>
          </a:xfrm>
          <a:prstGeom prst="rect">
            <a:avLst/>
          </a:prstGeom>
          <a:gradFill rotWithShape="1">
            <a:gsLst>
              <a:gs pos="0">
                <a:srgbClr val="D6ECEE"/>
              </a:gs>
              <a:gs pos="100000">
                <a:srgbClr val="D6ECEE">
                  <a:gamma/>
                  <a:tint val="0"/>
                  <a:invGamma/>
                </a:srgbClr>
              </a:gs>
            </a:gsLst>
            <a:lin ang="5400000" scaled="1"/>
          </a:gradFill>
          <a:ln w="12700" cap="sq" algn="ctr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lIns="36000" rIns="36000" anchor="ctr">
            <a:spAutoFit/>
          </a:bodyPr>
          <a:lstStyle/>
          <a:p>
            <a:pPr indent="177800" algn="l">
              <a:spcBef>
                <a:spcPct val="50000"/>
              </a:spcBef>
              <a:buClr>
                <a:srgbClr val="000000"/>
              </a:buClr>
              <a:buFont typeface="Wingdings" pitchFamily="2" charset="2"/>
              <a:buChar char="ü"/>
              <a:tabLst>
                <a:tab pos="177800" algn="l"/>
                <a:tab pos="355600" algn="l"/>
              </a:tabLst>
            </a:pPr>
            <a:r>
              <a:rPr lang="ru-RU" sz="1400" b="1">
                <a:solidFill>
                  <a:srgbClr val="000000"/>
                </a:solidFill>
              </a:rPr>
              <a:t>Даляньский университет иностранных языков (г. Далянь)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1627144" name="Rectangle 8"/>
          <p:cNvSpPr>
            <a:spLocks noChangeArrowheads="1"/>
          </p:cNvSpPr>
          <p:nvPr/>
        </p:nvSpPr>
        <p:spPr bwMode="auto">
          <a:xfrm>
            <a:off x="107950" y="1819275"/>
            <a:ext cx="5543550" cy="317500"/>
          </a:xfrm>
          <a:prstGeom prst="rect">
            <a:avLst/>
          </a:prstGeom>
          <a:gradFill rotWithShape="1">
            <a:gsLst>
              <a:gs pos="0">
                <a:srgbClr val="D6ECEE"/>
              </a:gs>
              <a:gs pos="100000">
                <a:srgbClr val="D6ECEE">
                  <a:gamma/>
                  <a:tint val="0"/>
                  <a:invGamma/>
                </a:srgbClr>
              </a:gs>
            </a:gsLst>
            <a:lin ang="5400000" scaled="1"/>
          </a:gradFill>
          <a:ln w="12700" cap="sq" algn="ctr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lIns="36000" rIns="36000" anchor="ctr">
            <a:spAutoFit/>
          </a:bodyPr>
          <a:lstStyle/>
          <a:p>
            <a:pPr indent="177800" algn="l">
              <a:spcBef>
                <a:spcPct val="50000"/>
              </a:spcBef>
              <a:buClr>
                <a:srgbClr val="000000"/>
              </a:buClr>
              <a:buFont typeface="Wingdings" pitchFamily="2" charset="2"/>
              <a:buChar char="ü"/>
              <a:tabLst>
                <a:tab pos="177800" algn="l"/>
                <a:tab pos="355600" algn="l"/>
              </a:tabLst>
            </a:pPr>
            <a:r>
              <a:rPr lang="ru-RU" sz="1400" b="1">
                <a:solidFill>
                  <a:srgbClr val="000000"/>
                </a:solidFill>
              </a:rPr>
              <a:t>Пекинский университет языка и культуры (г. Пекин)</a:t>
            </a:r>
          </a:p>
        </p:txBody>
      </p:sp>
      <p:sp>
        <p:nvSpPr>
          <p:cNvPr id="1627145" name="Rectangle 9"/>
          <p:cNvSpPr>
            <a:spLocks noChangeArrowheads="1"/>
          </p:cNvSpPr>
          <p:nvPr/>
        </p:nvSpPr>
        <p:spPr bwMode="auto">
          <a:xfrm>
            <a:off x="107950" y="2106613"/>
            <a:ext cx="5543550" cy="317500"/>
          </a:xfrm>
          <a:prstGeom prst="rect">
            <a:avLst/>
          </a:prstGeom>
          <a:gradFill rotWithShape="1">
            <a:gsLst>
              <a:gs pos="0">
                <a:srgbClr val="D6ECEE"/>
              </a:gs>
              <a:gs pos="100000">
                <a:srgbClr val="D6ECEE">
                  <a:gamma/>
                  <a:tint val="0"/>
                  <a:invGamma/>
                </a:srgbClr>
              </a:gs>
            </a:gsLst>
            <a:lin ang="5400000" scaled="1"/>
          </a:gradFill>
          <a:ln w="12700" cap="sq" algn="ctr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lIns="36000" rIns="36000" anchor="ctr">
            <a:spAutoFit/>
          </a:bodyPr>
          <a:lstStyle/>
          <a:p>
            <a:pPr indent="177800" algn="l">
              <a:spcBef>
                <a:spcPct val="50000"/>
              </a:spcBef>
              <a:buClr>
                <a:srgbClr val="000000"/>
              </a:buClr>
              <a:buFont typeface="Wingdings" pitchFamily="2" charset="2"/>
              <a:buChar char="ü"/>
              <a:tabLst>
                <a:tab pos="177800" algn="l"/>
                <a:tab pos="355600" algn="l"/>
              </a:tabLst>
            </a:pPr>
            <a:r>
              <a:rPr lang="ru-RU" sz="1400" b="1">
                <a:solidFill>
                  <a:srgbClr val="000000"/>
                </a:solidFill>
              </a:rPr>
              <a:t>Харбинский политехнический университет  (г. Харбин)</a:t>
            </a:r>
          </a:p>
        </p:txBody>
      </p:sp>
      <p:sp>
        <p:nvSpPr>
          <p:cNvPr id="1627146" name="Rectangle 10"/>
          <p:cNvSpPr>
            <a:spLocks noChangeArrowheads="1"/>
          </p:cNvSpPr>
          <p:nvPr/>
        </p:nvSpPr>
        <p:spPr bwMode="auto">
          <a:xfrm>
            <a:off x="107950" y="2971800"/>
            <a:ext cx="5545138" cy="317500"/>
          </a:xfrm>
          <a:prstGeom prst="rect">
            <a:avLst/>
          </a:prstGeom>
          <a:gradFill rotWithShape="1">
            <a:gsLst>
              <a:gs pos="0">
                <a:srgbClr val="D6ECEE"/>
              </a:gs>
              <a:gs pos="100000">
                <a:srgbClr val="D6ECEE">
                  <a:gamma/>
                  <a:tint val="0"/>
                  <a:invGamma/>
                </a:srgbClr>
              </a:gs>
            </a:gsLst>
            <a:lin ang="5400000" scaled="1"/>
          </a:gradFill>
          <a:ln w="12700" cap="sq" algn="ctr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lIns="36000" rIns="36000" anchor="ctr">
            <a:spAutoFit/>
          </a:bodyPr>
          <a:lstStyle/>
          <a:p>
            <a:pPr indent="177800" algn="l">
              <a:spcBef>
                <a:spcPct val="50000"/>
              </a:spcBef>
              <a:buClr>
                <a:srgbClr val="000000"/>
              </a:buClr>
              <a:buFont typeface="Wingdings" pitchFamily="2" charset="2"/>
              <a:buChar char="ü"/>
              <a:tabLst>
                <a:tab pos="177800" algn="l"/>
                <a:tab pos="355600" algn="l"/>
              </a:tabLst>
            </a:pPr>
            <a:r>
              <a:rPr lang="en-US" sz="1400" b="1">
                <a:solidFill>
                  <a:srgbClr val="000000"/>
                </a:solidFill>
              </a:rPr>
              <a:t>Яньбяньский университет  (г. Яньцзы)</a:t>
            </a:r>
          </a:p>
        </p:txBody>
      </p:sp>
      <p:sp>
        <p:nvSpPr>
          <p:cNvPr id="1627147" name="Rectangle 11"/>
          <p:cNvSpPr>
            <a:spLocks noChangeArrowheads="1"/>
          </p:cNvSpPr>
          <p:nvPr/>
        </p:nvSpPr>
        <p:spPr bwMode="auto">
          <a:xfrm>
            <a:off x="107950" y="2395538"/>
            <a:ext cx="5545138" cy="317500"/>
          </a:xfrm>
          <a:prstGeom prst="rect">
            <a:avLst/>
          </a:prstGeom>
          <a:gradFill rotWithShape="1">
            <a:gsLst>
              <a:gs pos="0">
                <a:srgbClr val="D6ECEE"/>
              </a:gs>
              <a:gs pos="100000">
                <a:srgbClr val="D6ECEE">
                  <a:gamma/>
                  <a:tint val="0"/>
                  <a:invGamma/>
                </a:srgbClr>
              </a:gs>
            </a:gsLst>
            <a:lin ang="5400000" scaled="1"/>
          </a:gradFill>
          <a:ln w="12700" cap="sq" algn="ctr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lIns="36000" rIns="36000" anchor="ctr">
            <a:spAutoFit/>
          </a:bodyPr>
          <a:lstStyle/>
          <a:p>
            <a:pPr indent="177800" algn="l">
              <a:spcBef>
                <a:spcPct val="50000"/>
              </a:spcBef>
              <a:buClr>
                <a:srgbClr val="000000"/>
              </a:buClr>
              <a:buFont typeface="Wingdings" pitchFamily="2" charset="2"/>
              <a:buChar char="ü"/>
              <a:tabLst>
                <a:tab pos="177800" algn="l"/>
                <a:tab pos="355600" algn="l"/>
              </a:tabLst>
            </a:pPr>
            <a:r>
              <a:rPr lang="ru-RU" sz="1400" b="1">
                <a:solidFill>
                  <a:srgbClr val="000000"/>
                </a:solidFill>
              </a:rPr>
              <a:t>Шанхайский университет иностранных языков (г. Шанхай)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1627148" name="Rectangle 12"/>
          <p:cNvSpPr>
            <a:spLocks noChangeArrowheads="1"/>
          </p:cNvSpPr>
          <p:nvPr/>
        </p:nvSpPr>
        <p:spPr bwMode="auto">
          <a:xfrm>
            <a:off x="107950" y="2682875"/>
            <a:ext cx="5545138" cy="317500"/>
          </a:xfrm>
          <a:prstGeom prst="rect">
            <a:avLst/>
          </a:prstGeom>
          <a:gradFill rotWithShape="1">
            <a:gsLst>
              <a:gs pos="0">
                <a:srgbClr val="D6ECEE"/>
              </a:gs>
              <a:gs pos="100000">
                <a:srgbClr val="D6ECEE">
                  <a:gamma/>
                  <a:tint val="0"/>
                  <a:invGamma/>
                </a:srgbClr>
              </a:gs>
            </a:gsLst>
            <a:lin ang="5400000" scaled="1"/>
          </a:gradFill>
          <a:ln w="12700" cap="sq" algn="ctr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lIns="36000" rIns="36000" anchor="ctr">
            <a:spAutoFit/>
          </a:bodyPr>
          <a:lstStyle/>
          <a:p>
            <a:pPr indent="177800" algn="l">
              <a:spcBef>
                <a:spcPct val="50000"/>
              </a:spcBef>
              <a:buClr>
                <a:srgbClr val="000000"/>
              </a:buClr>
              <a:buFont typeface="Wingdings" pitchFamily="2" charset="2"/>
              <a:buChar char="ü"/>
              <a:tabLst>
                <a:tab pos="177800" algn="l"/>
                <a:tab pos="355600" algn="l"/>
              </a:tabLst>
            </a:pPr>
            <a:r>
              <a:rPr lang="ru-RU" sz="1400" b="1">
                <a:solidFill>
                  <a:srgbClr val="000000"/>
                </a:solidFill>
              </a:rPr>
              <a:t>Уханьский университет (г.</a:t>
            </a:r>
            <a:r>
              <a:rPr lang="en-US" sz="1400" b="1">
                <a:solidFill>
                  <a:srgbClr val="000000"/>
                </a:solidFill>
              </a:rPr>
              <a:t> </a:t>
            </a:r>
            <a:r>
              <a:rPr lang="ru-RU" sz="1400" b="1">
                <a:solidFill>
                  <a:srgbClr val="000000"/>
                </a:solidFill>
              </a:rPr>
              <a:t>Ухань)</a:t>
            </a:r>
            <a:endParaRPr lang="en-US" sz="1400" b="1">
              <a:solidFill>
                <a:srgbClr val="000000"/>
              </a:solidFill>
            </a:endParaRPr>
          </a:p>
        </p:txBody>
      </p:sp>
      <p:pic>
        <p:nvPicPr>
          <p:cNvPr id="1627149" name="Picture 13" descr="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188913"/>
            <a:ext cx="3244850" cy="2173287"/>
          </a:xfrm>
          <a:prstGeom prst="rect">
            <a:avLst/>
          </a:prstGeom>
          <a:solidFill>
            <a:srgbClr val="FF99CC">
              <a:alpha val="80000"/>
            </a:srgbClr>
          </a:solidFill>
          <a:ln w="25400" algn="ctr">
            <a:solidFill>
              <a:srgbClr val="FF9933"/>
            </a:solidFill>
            <a:miter lim="800000"/>
            <a:headEnd/>
            <a:tailEnd/>
          </a:ln>
          <a:effectLst/>
        </p:spPr>
      </p:pic>
      <p:sp>
        <p:nvSpPr>
          <p:cNvPr id="1627151" name="Rectangle 15"/>
          <p:cNvSpPr>
            <a:spLocks noChangeArrowheads="1"/>
          </p:cNvSpPr>
          <p:nvPr/>
        </p:nvSpPr>
        <p:spPr bwMode="auto">
          <a:xfrm>
            <a:off x="107950" y="3259138"/>
            <a:ext cx="5545138" cy="317500"/>
          </a:xfrm>
          <a:prstGeom prst="rect">
            <a:avLst/>
          </a:prstGeom>
          <a:gradFill rotWithShape="1">
            <a:gsLst>
              <a:gs pos="0">
                <a:srgbClr val="D6ECEE"/>
              </a:gs>
              <a:gs pos="100000">
                <a:srgbClr val="D6ECEE">
                  <a:gamma/>
                  <a:tint val="0"/>
                  <a:invGamma/>
                </a:srgbClr>
              </a:gs>
            </a:gsLst>
            <a:lin ang="5400000" scaled="1"/>
          </a:gradFill>
          <a:ln w="12700" cap="sq" algn="ctr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lIns="36000" rIns="36000" anchor="ctr">
            <a:spAutoFit/>
          </a:bodyPr>
          <a:lstStyle/>
          <a:p>
            <a:pPr indent="177800" algn="l">
              <a:spcBef>
                <a:spcPct val="50000"/>
              </a:spcBef>
              <a:buClr>
                <a:srgbClr val="000000"/>
              </a:buClr>
              <a:buFont typeface="Wingdings" pitchFamily="2" charset="2"/>
              <a:buChar char="ü"/>
              <a:tabLst>
                <a:tab pos="177800" algn="l"/>
                <a:tab pos="355600" algn="l"/>
              </a:tabLst>
            </a:pPr>
            <a:r>
              <a:rPr lang="en-US" sz="1400" b="1">
                <a:solidFill>
                  <a:srgbClr val="000000"/>
                </a:solidFill>
              </a:rPr>
              <a:t>Цзилиньский университет  (г. Чаньчунь)</a:t>
            </a:r>
          </a:p>
        </p:txBody>
      </p:sp>
      <p:sp>
        <p:nvSpPr>
          <p:cNvPr id="1627152" name="Rectangle 16"/>
          <p:cNvSpPr>
            <a:spLocks noChangeArrowheads="1"/>
          </p:cNvSpPr>
          <p:nvPr/>
        </p:nvSpPr>
        <p:spPr bwMode="auto">
          <a:xfrm>
            <a:off x="107950" y="3546475"/>
            <a:ext cx="5545138" cy="317500"/>
          </a:xfrm>
          <a:prstGeom prst="rect">
            <a:avLst/>
          </a:prstGeom>
          <a:gradFill rotWithShape="1">
            <a:gsLst>
              <a:gs pos="0">
                <a:srgbClr val="D6ECEE"/>
              </a:gs>
              <a:gs pos="100000">
                <a:srgbClr val="D6ECEE">
                  <a:gamma/>
                  <a:tint val="0"/>
                  <a:invGamma/>
                </a:srgbClr>
              </a:gs>
            </a:gsLst>
            <a:lin ang="5400000" scaled="1"/>
          </a:gradFill>
          <a:ln w="12700" cap="sq" algn="ctr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lIns="36000" rIns="36000" anchor="ctr">
            <a:spAutoFit/>
          </a:bodyPr>
          <a:lstStyle/>
          <a:p>
            <a:pPr indent="177800" algn="l">
              <a:spcBef>
                <a:spcPct val="50000"/>
              </a:spcBef>
              <a:buClr>
                <a:srgbClr val="000000"/>
              </a:buClr>
              <a:buFont typeface="Wingdings" pitchFamily="2" charset="2"/>
              <a:buChar char="ü"/>
              <a:tabLst>
                <a:tab pos="177800" algn="l"/>
                <a:tab pos="355600" algn="l"/>
              </a:tabLst>
            </a:pPr>
            <a:r>
              <a:rPr lang="ru-RU" sz="1400" b="1">
                <a:solidFill>
                  <a:srgbClr val="000000"/>
                </a:solidFill>
              </a:rPr>
              <a:t>Педагогический университет Аньшань (г. Аньшань)</a:t>
            </a:r>
          </a:p>
        </p:txBody>
      </p:sp>
      <p:sp>
        <p:nvSpPr>
          <p:cNvPr id="1627155" name="AutoShape 19"/>
          <p:cNvSpPr>
            <a:spLocks noChangeArrowheads="1"/>
          </p:cNvSpPr>
          <p:nvPr/>
        </p:nvSpPr>
        <p:spPr bwMode="auto">
          <a:xfrm>
            <a:off x="884238" y="4440238"/>
            <a:ext cx="8151812" cy="2297112"/>
          </a:xfrm>
          <a:prstGeom prst="roundRect">
            <a:avLst>
              <a:gd name="adj" fmla="val 16667"/>
            </a:avLst>
          </a:prstGeom>
          <a:solidFill>
            <a:srgbClr val="FFE499"/>
          </a:solidFill>
          <a:ln w="9525" algn="ctr">
            <a:solidFill>
              <a:srgbClr val="00008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ru-RU" b="1" dirty="0">
                <a:solidFill>
                  <a:schemeClr val="accent2"/>
                </a:solidFill>
              </a:rPr>
              <a:t>Партнерские программы </a:t>
            </a:r>
            <a:r>
              <a:rPr lang="ru-RU" b="1" dirty="0" smtClean="0">
                <a:solidFill>
                  <a:schemeClr val="accent2"/>
                </a:solidFill>
              </a:rPr>
              <a:t>ДВФУ </a:t>
            </a:r>
            <a:r>
              <a:rPr lang="ru-RU" b="1" dirty="0">
                <a:solidFill>
                  <a:schemeClr val="accent2"/>
                </a:solidFill>
              </a:rPr>
              <a:t>с китайскими университетами создают многочисленные каналы образовательного, научного и культурного взаимодействия. В дополнение к преподаванию китайского языка, преподаватели </a:t>
            </a:r>
            <a:r>
              <a:rPr lang="ru-RU" b="1" dirty="0" smtClean="0">
                <a:solidFill>
                  <a:schemeClr val="accent2"/>
                </a:solidFill>
              </a:rPr>
              <a:t>кафедры </a:t>
            </a:r>
            <a:r>
              <a:rPr lang="ru-RU" b="1" dirty="0">
                <a:solidFill>
                  <a:schemeClr val="accent2"/>
                </a:solidFill>
              </a:rPr>
              <a:t>китаеведения </a:t>
            </a:r>
            <a:r>
              <a:rPr lang="ru-RU" b="1" dirty="0" smtClean="0">
                <a:solidFill>
                  <a:schemeClr val="accent2"/>
                </a:solidFill>
              </a:rPr>
              <a:t>ДВФУ </a:t>
            </a:r>
            <a:r>
              <a:rPr lang="ru-RU" b="1" dirty="0">
                <a:solidFill>
                  <a:schemeClr val="accent2"/>
                </a:solidFill>
              </a:rPr>
              <a:t>активно участвуют в преподавании русского языка для китайских студентов. В этой деятельности активно участвуют как российские преподаватели, владеющие китайским языком, так и русскоговорящие китайские преподаватели </a:t>
            </a:r>
            <a:r>
              <a:rPr lang="ru-RU" b="1" dirty="0" smtClean="0">
                <a:solidFill>
                  <a:schemeClr val="accent2"/>
                </a:solidFill>
              </a:rPr>
              <a:t>ДВФУ</a:t>
            </a:r>
            <a:r>
              <a:rPr lang="ru-RU" b="1" dirty="0">
                <a:solidFill>
                  <a:schemeClr val="accent2"/>
                </a:solidFill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2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62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62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62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62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62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627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627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627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627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62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7139" grpId="0" animBg="1"/>
      <p:bldP spid="1627141" grpId="0" animBg="1"/>
      <p:bldP spid="1627142" grpId="0" animBg="1"/>
      <p:bldP spid="1627143" grpId="0" animBg="1"/>
      <p:bldP spid="1627144" grpId="0" animBg="1"/>
      <p:bldP spid="1627145" grpId="0" animBg="1"/>
      <p:bldP spid="1627146" grpId="0" animBg="1"/>
      <p:bldP spid="1627147" grpId="0" animBg="1"/>
      <p:bldP spid="1627148" grpId="0" animBg="1"/>
      <p:bldP spid="1627151" grpId="0" animBg="1"/>
      <p:bldP spid="16271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996007-8321-4AC0-9B2E-F995ADEFDBA4}" type="slidenum">
              <a:rPr lang="ru-RU"/>
              <a:pPr/>
              <a:t>5</a:t>
            </a:fld>
            <a:endParaRPr lang="ru-RU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763713" y="620713"/>
            <a:ext cx="5689600" cy="6165850"/>
            <a:chOff x="1066" y="482"/>
            <a:chExt cx="3334" cy="3793"/>
          </a:xfrm>
        </p:grpSpPr>
        <p:pic>
          <p:nvPicPr>
            <p:cNvPr id="1240076" name="Picture 12" descr="01-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66" y="482"/>
              <a:ext cx="3334" cy="379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40079" name="Rectangle 15"/>
            <p:cNvSpPr>
              <a:spLocks noChangeArrowheads="1"/>
            </p:cNvSpPr>
            <p:nvPr/>
          </p:nvSpPr>
          <p:spPr bwMode="auto">
            <a:xfrm>
              <a:off x="3742" y="527"/>
              <a:ext cx="635" cy="13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07950" y="1341438"/>
            <a:ext cx="8928100" cy="2232025"/>
            <a:chOff x="0" y="1162"/>
            <a:chExt cx="5738" cy="1444"/>
          </a:xfrm>
        </p:grpSpPr>
        <p:pic>
          <p:nvPicPr>
            <p:cNvPr id="1240077" name="Picture 13" descr="02-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162"/>
              <a:ext cx="5738" cy="144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40078" name="Rectangle 14"/>
            <p:cNvSpPr>
              <a:spLocks noChangeArrowheads="1"/>
            </p:cNvSpPr>
            <p:nvPr/>
          </p:nvSpPr>
          <p:spPr bwMode="auto">
            <a:xfrm>
              <a:off x="4876" y="1207"/>
              <a:ext cx="771" cy="228"/>
            </a:xfrm>
            <a:prstGeom prst="rect">
              <a:avLst/>
            </a:prstGeom>
            <a:solidFill>
              <a:schemeClr val="bg1"/>
            </a:solidFill>
            <a:ln w="158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40085" name="Rectangle 21"/>
          <p:cNvSpPr>
            <a:spLocks noChangeArrowheads="1"/>
          </p:cNvSpPr>
          <p:nvPr/>
        </p:nvSpPr>
        <p:spPr bwMode="auto">
          <a:xfrm>
            <a:off x="71438" y="44450"/>
            <a:ext cx="2268537" cy="504825"/>
          </a:xfrm>
          <a:prstGeom prst="rect">
            <a:avLst/>
          </a:prstGeom>
          <a:gradFill rotWithShape="1">
            <a:gsLst>
              <a:gs pos="0">
                <a:srgbClr val="A4BDFA"/>
              </a:gs>
              <a:gs pos="50000">
                <a:srgbClr val="FFFFFF"/>
              </a:gs>
              <a:gs pos="100000">
                <a:srgbClr val="A4BDFA"/>
              </a:gs>
            </a:gsLst>
            <a:lin ang="5400000" scaled="1"/>
          </a:gradFill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46800" anchor="ctr"/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ru-RU" sz="2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2005, октябрь</a:t>
            </a:r>
            <a:endParaRPr lang="en-US" sz="2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0086" name="Text Box 22"/>
          <p:cNvSpPr txBox="1">
            <a:spLocks noChangeArrowheads="1"/>
          </p:cNvSpPr>
          <p:nvPr/>
        </p:nvSpPr>
        <p:spPr bwMode="auto">
          <a:xfrm>
            <a:off x="2627313" y="44450"/>
            <a:ext cx="4176712" cy="504825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5400000" scaled="1"/>
          </a:gradFill>
          <a:ln w="9525" algn="ctr">
            <a:solidFill>
              <a:srgbClr val="800000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r>
              <a:rPr lang="ru-RU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Россия – КНР</a:t>
            </a:r>
          </a:p>
        </p:txBody>
      </p:sp>
      <p:sp>
        <p:nvSpPr>
          <p:cNvPr id="1240087" name="AutoShape 23"/>
          <p:cNvSpPr>
            <a:spLocks noChangeArrowheads="1"/>
          </p:cNvSpPr>
          <p:nvPr/>
        </p:nvSpPr>
        <p:spPr bwMode="auto">
          <a:xfrm>
            <a:off x="254000" y="4386263"/>
            <a:ext cx="8582025" cy="1198562"/>
          </a:xfrm>
          <a:prstGeom prst="roundRect">
            <a:avLst>
              <a:gd name="adj" fmla="val 16667"/>
            </a:avLst>
          </a:prstGeom>
          <a:solidFill>
            <a:srgbClr val="FFE499"/>
          </a:solidFill>
          <a:ln w="9525" algn="ctr">
            <a:solidFill>
              <a:srgbClr val="00008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b="1">
                <a:solidFill>
                  <a:schemeClr val="accent2"/>
                </a:solidFill>
              </a:rPr>
              <a:t>Большое значение в современной истории российско-китайского сотрудничества имеет Соглашение между Правительством РФ и Правительством КНР об изучении русского языка в КНР и китайского языка в РФ, подписанное в октябре 2005 г. </a:t>
            </a:r>
          </a:p>
        </p:txBody>
      </p:sp>
      <p:pic>
        <p:nvPicPr>
          <p:cNvPr id="14" name="Picture 2" descr="Птичка.png"/>
          <p:cNvPicPr>
            <a:picLocks noChangeAspect="1" noChangeArrowheads="1"/>
          </p:cNvPicPr>
          <p:nvPr/>
        </p:nvPicPr>
        <p:blipFill>
          <a:blip r:embed="rId5">
            <a:lum bright="100000" contrast="10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7358082" y="142852"/>
            <a:ext cx="150019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66018" name="Text Box 2"/>
          <p:cNvSpPr txBox="1">
            <a:spLocks noChangeArrowheads="1"/>
          </p:cNvSpPr>
          <p:nvPr/>
        </p:nvSpPr>
        <p:spPr bwMode="auto">
          <a:xfrm>
            <a:off x="1690688" y="115888"/>
            <a:ext cx="5238766" cy="53975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5400000" scaled="1"/>
          </a:gradFill>
          <a:ln w="9525" algn="ctr">
            <a:solidFill>
              <a:srgbClr val="800000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ru-RU" sz="2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Институт Конфуция </a:t>
            </a:r>
            <a:r>
              <a:rPr 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ДВФУ</a:t>
            </a:r>
            <a:endParaRPr lang="ru-RU" sz="26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1366021" name="Picture 5" descr="20061221_1166671620_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765175"/>
            <a:ext cx="3743325" cy="2808288"/>
          </a:xfrm>
          <a:prstGeom prst="rect">
            <a:avLst/>
          </a:prstGeom>
          <a:noFill/>
        </p:spPr>
      </p:pic>
      <p:sp>
        <p:nvSpPr>
          <p:cNvPr id="1366023" name="AutoShape 7"/>
          <p:cNvSpPr>
            <a:spLocks noChangeArrowheads="1"/>
          </p:cNvSpPr>
          <p:nvPr/>
        </p:nvSpPr>
        <p:spPr bwMode="auto">
          <a:xfrm>
            <a:off x="3997325" y="1142983"/>
            <a:ext cx="4895850" cy="19986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4BDFA"/>
              </a:gs>
              <a:gs pos="50000">
                <a:srgbClr val="FFFFFF"/>
              </a:gs>
              <a:gs pos="100000">
                <a:srgbClr val="A4BDFA"/>
              </a:gs>
            </a:gsLst>
            <a:lin ang="5400000" scaled="1"/>
          </a:gradFill>
          <a:ln w="127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tIns="46800" anchor="ctr"/>
          <a:lstStyle/>
          <a:p>
            <a:pPr algn="l">
              <a:spcBef>
                <a:spcPct val="50000"/>
              </a:spcBef>
            </a:pPr>
            <a:r>
              <a:rPr lang="ru-RU" altLang="zh-TW" sz="1600" b="1" dirty="0">
                <a:solidFill>
                  <a:schemeClr val="tx2">
                    <a:lumMod val="10000"/>
                  </a:schemeClr>
                </a:solidFill>
              </a:rPr>
              <a:t>   21 декабря 2006 года  договор об открытии  Института Конфуция ДВГУ в подписали ректор ДВГУ В.И. Курилов и генеральный консул КРН в</a:t>
            </a:r>
            <a:r>
              <a:rPr lang="en-US" altLang="zh-TW" sz="1600" b="1" dirty="0">
                <a:solidFill>
                  <a:schemeClr val="tx2">
                    <a:lumMod val="10000"/>
                  </a:schemeClr>
                </a:solidFill>
                <a:ea typeface="新細明體" pitchFamily="18" charset="-120"/>
              </a:rPr>
              <a:t> </a:t>
            </a:r>
            <a:r>
              <a:rPr lang="ru-RU" altLang="zh-TW" sz="1600" b="1" dirty="0">
                <a:solidFill>
                  <a:schemeClr val="tx2">
                    <a:lumMod val="10000"/>
                  </a:schemeClr>
                </a:solidFill>
              </a:rPr>
              <a:t>г. Хабаровске Фань </a:t>
            </a:r>
            <a:r>
              <a:rPr lang="ru-RU" altLang="zh-TW" sz="1600" b="1" dirty="0" err="1">
                <a:solidFill>
                  <a:schemeClr val="tx2">
                    <a:lumMod val="10000"/>
                  </a:schemeClr>
                </a:solidFill>
              </a:rPr>
              <a:t>Сяньчжун</a:t>
            </a:r>
            <a:r>
              <a:rPr lang="ru-RU" altLang="zh-TW" sz="1600" b="1" dirty="0">
                <a:solidFill>
                  <a:schemeClr val="tx2">
                    <a:lumMod val="10000"/>
                  </a:schemeClr>
                </a:solidFill>
              </a:rPr>
              <a:t>.</a:t>
            </a:r>
            <a:r>
              <a:rPr lang="en-US" altLang="zh-TW" sz="1600" b="1" dirty="0">
                <a:solidFill>
                  <a:schemeClr val="tx2">
                    <a:lumMod val="10000"/>
                  </a:schemeClr>
                </a:solidFill>
                <a:ea typeface="新細明體" pitchFamily="18" charset="-120"/>
              </a:rPr>
              <a:t> </a:t>
            </a:r>
            <a:r>
              <a:rPr lang="ru-RU" altLang="zh-TW" sz="1600" b="1" dirty="0">
                <a:solidFill>
                  <a:schemeClr val="tx2">
                    <a:lumMod val="10000"/>
                  </a:schemeClr>
                </a:solidFill>
              </a:rPr>
              <a:t>Это первый официально открытый в России Институт, созданный по взаимному соглашению между Минобразования России и Китая</a:t>
            </a:r>
            <a:r>
              <a:rPr lang="ru-RU" altLang="zh-TW" sz="1600" b="1" dirty="0">
                <a:solidFill>
                  <a:schemeClr val="tx2">
                    <a:lumMod val="10000"/>
                  </a:schemeClr>
                </a:solidFill>
                <a:cs typeface="Times New Roman" pitchFamily="18" charset="0"/>
              </a:rPr>
              <a:t>.</a:t>
            </a:r>
            <a:endParaRPr lang="en-US" altLang="zh-TW" sz="1600" b="1" dirty="0">
              <a:solidFill>
                <a:schemeClr val="tx2">
                  <a:lumMod val="10000"/>
                </a:schemeClr>
              </a:solidFill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1366024" name="AutoShape 8"/>
          <p:cNvSpPr>
            <a:spLocks noChangeArrowheads="1"/>
          </p:cNvSpPr>
          <p:nvPr/>
        </p:nvSpPr>
        <p:spPr bwMode="auto">
          <a:xfrm>
            <a:off x="4068763" y="3284538"/>
            <a:ext cx="4824412" cy="3457575"/>
          </a:xfrm>
          <a:prstGeom prst="roundRect">
            <a:avLst>
              <a:gd name="adj" fmla="val 16667"/>
            </a:avLst>
          </a:prstGeom>
          <a:solidFill>
            <a:srgbClr val="FFE499"/>
          </a:solidFill>
          <a:ln w="9525" algn="ctr">
            <a:solidFill>
              <a:srgbClr val="00008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ru-RU" b="1" i="1" dirty="0">
                <a:solidFill>
                  <a:schemeClr val="tx2">
                    <a:lumMod val="10000"/>
                  </a:schemeClr>
                </a:solidFill>
              </a:rPr>
              <a:t>Институт Конфуция </a:t>
            </a: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ДВФУ </a:t>
            </a:r>
            <a:r>
              <a:rPr lang="ru-RU" b="1" i="1" dirty="0">
                <a:solidFill>
                  <a:schemeClr val="tx2">
                    <a:lumMod val="10000"/>
                  </a:schemeClr>
                </a:solidFill>
              </a:rPr>
              <a:t>сотрудничает по различным программам с 21 вузом и с 20 </a:t>
            </a:r>
            <a:r>
              <a:rPr lang="ru-RU" b="1" i="1" dirty="0" err="1">
                <a:solidFill>
                  <a:schemeClr val="tx2">
                    <a:lumMod val="10000"/>
                  </a:schemeClr>
                </a:solidFill>
              </a:rPr>
              <a:t>ссузами</a:t>
            </a:r>
            <a:r>
              <a:rPr lang="ru-RU" b="1" i="1" dirty="0">
                <a:solidFill>
                  <a:schemeClr val="tx2">
                    <a:lumMod val="10000"/>
                  </a:schemeClr>
                </a:solidFill>
              </a:rPr>
              <a:t> Дальнего Востока и Забайкалья, в которых работают 150 преподавателей китайского языка и 65 учителей школ. В этих образовательных учреждениях учатся около 3000 студентов и                          около 4000 учащихся средних и средних специальных учебных заведений.</a:t>
            </a:r>
          </a:p>
        </p:txBody>
      </p:sp>
      <p:pic>
        <p:nvPicPr>
          <p:cNvPr id="136602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3716338"/>
            <a:ext cx="37449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Птичка.png"/>
          <p:cNvPicPr>
            <a:picLocks noChangeAspect="1" noChangeArrowheads="1"/>
          </p:cNvPicPr>
          <p:nvPr/>
        </p:nvPicPr>
        <p:blipFill>
          <a:blip r:embed="rId5">
            <a:lum bright="100000" contrast="10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7358082" y="142852"/>
            <a:ext cx="150019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6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6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6023" grpId="0" animBg="1"/>
      <p:bldP spid="13660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В Институте Конфуция действуют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dirty="0" smtClean="0"/>
              <a:t>Центров:</a:t>
            </a:r>
          </a:p>
          <a:p>
            <a:pPr>
              <a:buFontTx/>
              <a:buChar char="-"/>
            </a:pPr>
            <a:r>
              <a:rPr lang="ru-RU" dirty="0" smtClean="0"/>
              <a:t>Образовательный</a:t>
            </a:r>
          </a:p>
          <a:p>
            <a:pPr>
              <a:buFontTx/>
              <a:buChar char="-"/>
            </a:pPr>
            <a:r>
              <a:rPr lang="ru-RU" dirty="0" smtClean="0"/>
              <a:t>Культурно-просветительский</a:t>
            </a:r>
          </a:p>
          <a:p>
            <a:pPr>
              <a:buFontTx/>
              <a:buChar char="-"/>
            </a:pPr>
            <a:r>
              <a:rPr lang="ru-RU" dirty="0" smtClean="0"/>
              <a:t>Повышения квалификации</a:t>
            </a:r>
          </a:p>
          <a:p>
            <a:pPr>
              <a:buFontTx/>
              <a:buChar char="-"/>
            </a:pPr>
            <a:r>
              <a:rPr lang="ru-RU" dirty="0" smtClean="0"/>
              <a:t>Тестирования </a:t>
            </a:r>
          </a:p>
          <a:p>
            <a:pPr>
              <a:buFontTx/>
              <a:buChar char="-"/>
            </a:pPr>
            <a:r>
              <a:rPr lang="ru-RU" dirty="0" smtClean="0"/>
              <a:t>Переводов </a:t>
            </a:r>
            <a:endParaRPr lang="ru-RU" dirty="0"/>
          </a:p>
        </p:txBody>
      </p:sp>
      <p:pic>
        <p:nvPicPr>
          <p:cNvPr id="4" name="Picture 2" descr="Птичка.png"/>
          <p:cNvPicPr>
            <a:picLocks noChangeAspect="1" noChangeArrowheads="1"/>
          </p:cNvPicPr>
          <p:nvPr/>
        </p:nvPicPr>
        <p:blipFill>
          <a:blip r:embed="rId2">
            <a:lum bright="100000" contrast="10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7358082" y="142852"/>
            <a:ext cx="150019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6072188"/>
            <a:ext cx="9144000" cy="785812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072092" y="6140450"/>
            <a:ext cx="37147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тел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.:  </a:t>
            </a:r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(4232)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b="1" spc="50" dirty="0" smtClean="0">
                <a:solidFill>
                  <a:schemeClr val="bg1"/>
                </a:solidFill>
                <a:latin typeface="Calibri" pitchFamily="34" charset="0"/>
              </a:rPr>
              <a:t>42-32-03</a:t>
            </a:r>
            <a:r>
              <a:rPr lang="ru-RU" sz="1600" spc="50" dirty="0" smtClean="0">
                <a:solidFill>
                  <a:schemeClr val="bg1"/>
                </a:solidFill>
                <a:latin typeface="Calibri" pitchFamily="34" charset="0"/>
              </a:rPr>
              <a:t>,   </a:t>
            </a:r>
            <a:r>
              <a:rPr lang="ru-RU" b="1" spc="50" dirty="0" smtClean="0">
                <a:solidFill>
                  <a:schemeClr val="bg1"/>
                </a:solidFill>
                <a:latin typeface="Calibri" pitchFamily="34" charset="0"/>
              </a:rPr>
              <a:t>43-91-58</a:t>
            </a:r>
            <a:endParaRPr lang="ru-RU" b="1" spc="5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e-mail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:  </a:t>
            </a:r>
            <a:r>
              <a:rPr lang="en-US" sz="1700" b="1" dirty="0">
                <a:latin typeface="Calibri" pitchFamily="34" charset="0"/>
              </a:rPr>
              <a:t>chinacenter@orient.dvgu.ru</a:t>
            </a:r>
            <a:endParaRPr lang="ru-RU" sz="1700" b="1" dirty="0">
              <a:latin typeface="Calibri" pitchFamily="34" charset="0"/>
            </a:endParaRPr>
          </a:p>
        </p:txBody>
      </p:sp>
      <p:pic>
        <p:nvPicPr>
          <p:cNvPr id="7" name="Picture 2" descr="Птичка.png"/>
          <p:cNvPicPr>
            <a:picLocks noChangeAspect="1" noChangeArrowheads="1"/>
          </p:cNvPicPr>
          <p:nvPr/>
        </p:nvPicPr>
        <p:blipFill>
          <a:blip r:embed="rId2">
            <a:lum bright="100000" contrast="10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285720" y="6215082"/>
            <a:ext cx="4746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7245" y="6143625"/>
            <a:ext cx="29289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Институт Конфуция ДВФУ</a:t>
            </a:r>
          </a:p>
          <a:p>
            <a:r>
              <a:rPr lang="en-US" b="1" dirty="0">
                <a:latin typeface="Calibri" pitchFamily="34" charset="0"/>
              </a:rPr>
              <a:t>http://confucius.dvfu.ru</a:t>
            </a:r>
            <a:endParaRPr lang="ru-RU" dirty="0"/>
          </a:p>
        </p:txBody>
      </p:sp>
      <p:pic>
        <p:nvPicPr>
          <p:cNvPr id="9" name="Picture 12" descr="C:\Doc\Ж\Функции\Дизайн оформление\Логотипы\ДВФУ\ДВФУ.png"/>
          <p:cNvPicPr>
            <a:picLocks noChangeAspect="1" noChangeArrowheads="1"/>
          </p:cNvPicPr>
          <p:nvPr/>
        </p:nvPicPr>
        <p:blipFill>
          <a:blip r:embed="rId3" cstate="print">
            <a:lum bright="100000" contrast="100000"/>
          </a:blip>
          <a:srcRect r="66667"/>
          <a:stretch>
            <a:fillRect/>
          </a:stretch>
        </p:blipFill>
        <p:spPr bwMode="auto">
          <a:xfrm>
            <a:off x="8572528" y="6143644"/>
            <a:ext cx="357189" cy="6486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0939" name="Picture 11" descr="IMG_44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005263"/>
            <a:ext cx="4356100" cy="2852737"/>
          </a:xfrm>
          <a:prstGeom prst="rect">
            <a:avLst/>
          </a:prstGeom>
          <a:noFill/>
        </p:spPr>
      </p:pic>
      <p:sp>
        <p:nvSpPr>
          <p:cNvPr id="1660936" name="Rectangle 8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8763000" cy="545782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zh-TW" sz="2200" b="1" dirty="0"/>
              <a:t>Развитие академической мобильности </a:t>
            </a:r>
            <a:r>
              <a:rPr lang="ru-RU" altLang="zh-TW" sz="2200" b="1" dirty="0" smtClean="0"/>
              <a:t> педагогов,  </a:t>
            </a:r>
            <a:r>
              <a:rPr lang="ru-RU" altLang="zh-TW" sz="2200" b="1" dirty="0" smtClean="0"/>
              <a:t>школьников и студентов.</a:t>
            </a:r>
            <a:endParaRPr lang="ru-RU" altLang="zh-TW" sz="2200" b="1" dirty="0"/>
          </a:p>
          <a:p>
            <a:pPr>
              <a:lnSpc>
                <a:spcPct val="80000"/>
              </a:lnSpc>
            </a:pPr>
            <a:r>
              <a:rPr lang="ru-RU" sz="2200" b="1" dirty="0"/>
              <a:t>Совершенствование учебных и </a:t>
            </a:r>
            <a:r>
              <a:rPr lang="ru-RU" sz="2200" b="1" dirty="0" smtClean="0"/>
              <a:t>методических </a:t>
            </a:r>
            <a:r>
              <a:rPr lang="ru-RU" sz="2200" b="1" dirty="0"/>
              <a:t>материалов по китайскому языку для российских </a:t>
            </a:r>
            <a:r>
              <a:rPr lang="ru-RU" sz="2200" b="1" dirty="0" smtClean="0"/>
              <a:t> образовательных учреждений.</a:t>
            </a:r>
            <a:endParaRPr lang="ru-RU" sz="2200" b="1" dirty="0"/>
          </a:p>
          <a:p>
            <a:pPr>
              <a:lnSpc>
                <a:spcPct val="80000"/>
              </a:lnSpc>
            </a:pPr>
            <a:r>
              <a:rPr lang="ru-RU" altLang="zh-TW" sz="2200" b="1" dirty="0"/>
              <a:t>Развитие </a:t>
            </a:r>
            <a:r>
              <a:rPr lang="ru-RU" altLang="zh-TW" sz="2200" b="1" dirty="0" smtClean="0"/>
              <a:t> </a:t>
            </a:r>
            <a:r>
              <a:rPr lang="ru-RU" altLang="zh-TW" sz="2200" b="1" dirty="0" err="1" smtClean="0"/>
              <a:t>кросскультурных</a:t>
            </a:r>
            <a:r>
              <a:rPr lang="ru-RU" altLang="zh-TW" sz="2200" b="1" dirty="0" smtClean="0"/>
              <a:t>  связей</a:t>
            </a:r>
            <a:r>
              <a:rPr lang="ru-RU" sz="2200" b="1" dirty="0" smtClean="0"/>
              <a:t>.</a:t>
            </a:r>
            <a:endParaRPr lang="ru-RU" sz="2200" b="1" dirty="0"/>
          </a:p>
          <a:p>
            <a:pPr>
              <a:lnSpc>
                <a:spcPct val="80000"/>
              </a:lnSpc>
            </a:pPr>
            <a:r>
              <a:rPr lang="ru-RU" sz="2200" b="1" dirty="0"/>
              <a:t>Развитие совместных образовательных программ, </a:t>
            </a:r>
            <a:br>
              <a:rPr lang="ru-RU" sz="2200" b="1" dirty="0"/>
            </a:br>
            <a:r>
              <a:rPr lang="ru-RU" sz="2200" b="1" dirty="0"/>
              <a:t>основанных на применении </a:t>
            </a:r>
            <a:br>
              <a:rPr lang="ru-RU" sz="2200" b="1" dirty="0"/>
            </a:br>
            <a:r>
              <a:rPr lang="ru-RU" sz="2200" b="1" dirty="0"/>
              <a:t>современных </a:t>
            </a:r>
            <a:r>
              <a:rPr lang="ru-RU" sz="2200" b="1" dirty="0" err="1"/>
              <a:t>информацион</a:t>
            </a:r>
            <a:r>
              <a:rPr lang="ru-RU" sz="2200" b="1" dirty="0"/>
              <a:t>-</a:t>
            </a:r>
            <a:br>
              <a:rPr lang="ru-RU" sz="2200" b="1" dirty="0"/>
            </a:br>
            <a:r>
              <a:rPr lang="ru-RU" sz="2200" b="1" dirty="0" err="1"/>
              <a:t>ных</a:t>
            </a:r>
            <a:r>
              <a:rPr lang="ru-RU" sz="2200" b="1" dirty="0"/>
              <a:t> технологий, в т.ч. по </a:t>
            </a:r>
            <a:br>
              <a:rPr lang="ru-RU" sz="2200" b="1" dirty="0"/>
            </a:br>
            <a:r>
              <a:rPr lang="ru-RU" sz="2200" b="1" dirty="0"/>
              <a:t>онлайновым программам </a:t>
            </a:r>
            <a:br>
              <a:rPr lang="ru-RU" sz="2200" b="1" dirty="0"/>
            </a:br>
            <a:r>
              <a:rPr lang="ru-RU" sz="2200" b="1" dirty="0" smtClean="0"/>
              <a:t>различных уровней </a:t>
            </a:r>
          </a:p>
          <a:p>
            <a:pPr>
              <a:lnSpc>
                <a:spcPct val="80000"/>
              </a:lnSpc>
              <a:buNone/>
            </a:pPr>
            <a:r>
              <a:rPr lang="ru-RU" sz="2200" b="1" dirty="0" smtClean="0"/>
              <a:t>    </a:t>
            </a:r>
            <a:r>
              <a:rPr lang="ru-RU" sz="2200" b="1" dirty="0"/>
              <a:t>образования.</a:t>
            </a:r>
          </a:p>
          <a:p>
            <a:pPr>
              <a:lnSpc>
                <a:spcPct val="80000"/>
              </a:lnSpc>
            </a:pPr>
            <a:r>
              <a:rPr lang="ru-RU" sz="2200" b="1" dirty="0"/>
              <a:t>Участие китайских </a:t>
            </a:r>
            <a:br>
              <a:rPr lang="ru-RU" sz="2200" b="1" dirty="0"/>
            </a:br>
            <a:r>
              <a:rPr lang="ru-RU" sz="2200" b="1" dirty="0"/>
              <a:t>преподавателей в учебном </a:t>
            </a:r>
            <a:br>
              <a:rPr lang="ru-RU" sz="2200" b="1" dirty="0"/>
            </a:br>
            <a:r>
              <a:rPr lang="ru-RU" sz="2200" b="1" dirty="0" smtClean="0"/>
              <a:t>процессе.</a:t>
            </a:r>
            <a:endParaRPr lang="ru-RU" sz="2200" b="1" dirty="0"/>
          </a:p>
        </p:txBody>
      </p:sp>
      <p:sp>
        <p:nvSpPr>
          <p:cNvPr id="1660938" name="Text Box 10"/>
          <p:cNvSpPr txBox="1">
            <a:spLocks noChangeArrowheads="1"/>
          </p:cNvSpPr>
          <p:nvPr/>
        </p:nvSpPr>
        <p:spPr bwMode="auto">
          <a:xfrm>
            <a:off x="152400" y="-214338"/>
            <a:ext cx="6848492" cy="114300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5400000" scaled="1"/>
          </a:gradFill>
          <a:ln w="9525" algn="ctr">
            <a:solidFill>
              <a:srgbClr val="800000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l"/>
            <a:r>
              <a:rPr lang="ru-RU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Роль Института Конфуция </a:t>
            </a:r>
            <a:r>
              <a:rPr lang="ru-RU" sz="2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ДВФУ  в </a:t>
            </a:r>
            <a:r>
              <a:rPr lang="ru-RU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развитии </a:t>
            </a:r>
            <a:endParaRPr lang="ru-RU" sz="20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algn="l"/>
            <a:r>
              <a:rPr lang="ru-RU" sz="2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языкового образования по китайскому языку </a:t>
            </a:r>
            <a:endParaRPr lang="ru-RU" sz="20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5" name="Picture 2" descr="Птичка.png"/>
          <p:cNvPicPr>
            <a:picLocks noChangeAspect="1" noChangeArrowheads="1"/>
          </p:cNvPicPr>
          <p:nvPr/>
        </p:nvPicPr>
        <p:blipFill>
          <a:blip r:embed="rId4">
            <a:lum bright="100000" contrast="10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7715272" y="142852"/>
            <a:ext cx="114300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9EBC7F-79DA-43FD-8152-FDB3051A8455}" type="slidenum">
              <a:rPr lang="ru-RU"/>
              <a:pPr/>
              <a:t>9</a:t>
            </a:fld>
            <a:endParaRPr lang="ru-RU"/>
          </a:p>
        </p:txBody>
      </p:sp>
      <p:pic>
        <p:nvPicPr>
          <p:cNvPr id="1659922" name="Picture 18" descr="P1110195"/>
          <p:cNvPicPr>
            <a:picLocks noChangeAspect="1" noChangeArrowheads="1"/>
          </p:cNvPicPr>
          <p:nvPr/>
        </p:nvPicPr>
        <p:blipFill>
          <a:blip r:embed="rId3" cstate="print"/>
          <a:srcRect l="4788" r="13162"/>
          <a:stretch>
            <a:fillRect/>
          </a:stretch>
        </p:blipFill>
        <p:spPr bwMode="auto">
          <a:xfrm>
            <a:off x="5500694" y="857232"/>
            <a:ext cx="3384550" cy="2860692"/>
          </a:xfrm>
          <a:prstGeom prst="rect">
            <a:avLst/>
          </a:prstGeom>
          <a:noFill/>
        </p:spPr>
      </p:pic>
      <p:sp>
        <p:nvSpPr>
          <p:cNvPr id="1659916" name="Rectangle 12"/>
          <p:cNvSpPr>
            <a:spLocks noGrp="1"/>
          </p:cNvSpPr>
          <p:nvPr>
            <p:ph type="body" idx="1"/>
          </p:nvPr>
        </p:nvSpPr>
        <p:spPr>
          <a:xfrm>
            <a:off x="107950" y="1030288"/>
            <a:ext cx="5351463" cy="54229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b="1" dirty="0"/>
              <a:t>Содействие </a:t>
            </a:r>
            <a:r>
              <a:rPr lang="ru-RU" sz="2200" b="1" dirty="0" smtClean="0"/>
              <a:t> образовательному и культурному  </a:t>
            </a:r>
            <a:r>
              <a:rPr lang="ru-RU" sz="2200" b="1" dirty="0"/>
              <a:t>сотрудничеству </a:t>
            </a:r>
            <a:r>
              <a:rPr lang="ru-RU" sz="2200" b="1" dirty="0" smtClean="0"/>
              <a:t> образовательных учреждений Приморского края с </a:t>
            </a:r>
            <a:r>
              <a:rPr lang="ru-RU" sz="2200" b="1" dirty="0"/>
              <a:t>ведущими </a:t>
            </a:r>
            <a:r>
              <a:rPr lang="ru-RU" sz="2200" b="1" dirty="0" smtClean="0"/>
              <a:t>образовательными учреждениями КНР</a:t>
            </a:r>
            <a:r>
              <a:rPr lang="ru-RU" altLang="zh-TW" sz="2200" b="1" dirty="0" smtClean="0"/>
              <a:t>.</a:t>
            </a:r>
            <a:r>
              <a:rPr lang="ru-RU" sz="2200" b="1" dirty="0" smtClean="0"/>
              <a:t> </a:t>
            </a:r>
            <a:endParaRPr lang="ru-RU" sz="2200" b="1" dirty="0"/>
          </a:p>
          <a:p>
            <a:pPr>
              <a:lnSpc>
                <a:spcPct val="80000"/>
              </a:lnSpc>
            </a:pPr>
            <a:r>
              <a:rPr lang="ru-RU" sz="2200" b="1" dirty="0" smtClean="0"/>
              <a:t>Научные </a:t>
            </a:r>
            <a:r>
              <a:rPr lang="ru-RU" sz="2200" b="1" dirty="0"/>
              <a:t>и образовательные стажировки </a:t>
            </a:r>
            <a:r>
              <a:rPr lang="ru-RU" sz="2200" b="1" dirty="0" smtClean="0"/>
              <a:t> преподавателей  в КНР</a:t>
            </a:r>
            <a:r>
              <a:rPr lang="en-US" sz="2200" b="1" dirty="0" smtClean="0"/>
              <a:t>.</a:t>
            </a:r>
            <a:endParaRPr lang="ru-RU" sz="2200" b="1" dirty="0"/>
          </a:p>
          <a:p>
            <a:pPr>
              <a:lnSpc>
                <a:spcPct val="80000"/>
              </a:lnSpc>
            </a:pPr>
            <a:r>
              <a:rPr lang="ru-RU" sz="2200" b="1" dirty="0"/>
              <a:t>Проведение отборочного тура Всемирного конкурса </a:t>
            </a:r>
            <a:r>
              <a:rPr lang="ru-RU" sz="2200" b="1" dirty="0" smtClean="0"/>
              <a:t>по китайскому языку, Фестивалей российских и китайских студентов, Дальневосточного </a:t>
            </a:r>
            <a:r>
              <a:rPr lang="ru-RU" sz="2200" b="1" dirty="0"/>
              <a:t>конкурса китайской </a:t>
            </a:r>
            <a:r>
              <a:rPr lang="ru-RU" sz="2200" b="1" dirty="0" smtClean="0"/>
              <a:t>каллиграфии, Дней китайского языка и культуры  </a:t>
            </a:r>
            <a:r>
              <a:rPr lang="ru-RU" sz="2200" b="1" dirty="0"/>
              <a:t>и др.</a:t>
            </a:r>
          </a:p>
          <a:p>
            <a:pPr>
              <a:lnSpc>
                <a:spcPct val="80000"/>
              </a:lnSpc>
            </a:pPr>
            <a:endParaRPr lang="ru-RU" altLang="zh-TW" sz="2200" b="1" dirty="0"/>
          </a:p>
          <a:p>
            <a:pPr>
              <a:lnSpc>
                <a:spcPct val="80000"/>
              </a:lnSpc>
            </a:pPr>
            <a:endParaRPr lang="ru-RU" sz="2200" b="1" dirty="0"/>
          </a:p>
        </p:txBody>
      </p:sp>
      <p:pic>
        <p:nvPicPr>
          <p:cNvPr id="1659920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4114800"/>
            <a:ext cx="3429000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59921" name="Text Box 17"/>
          <p:cNvSpPr txBox="1">
            <a:spLocks noChangeArrowheads="1"/>
          </p:cNvSpPr>
          <p:nvPr/>
        </p:nvSpPr>
        <p:spPr bwMode="auto">
          <a:xfrm>
            <a:off x="152400" y="152400"/>
            <a:ext cx="6276988" cy="75565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5400000" scaled="1"/>
          </a:gradFill>
          <a:ln w="9525" algn="ctr">
            <a:solidFill>
              <a:srgbClr val="800000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l"/>
            <a:r>
              <a:rPr lang="ru-RU" sz="2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Роль Института Конфуция </a:t>
            </a:r>
            <a:r>
              <a:rPr 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ДВФУ                    </a:t>
            </a:r>
            <a:r>
              <a:rPr lang="ru-RU" sz="2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в развитии </a:t>
            </a:r>
            <a:r>
              <a:rPr lang="ru-RU" sz="2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кросскультурных</a:t>
            </a:r>
            <a:r>
              <a:rPr 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связей</a:t>
            </a:r>
            <a:endParaRPr lang="ru-RU" sz="26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643530" name="AutoShape 10"/>
          <p:cNvSpPr>
            <a:spLocks noChangeArrowheads="1"/>
          </p:cNvSpPr>
          <p:nvPr/>
        </p:nvSpPr>
        <p:spPr bwMode="auto">
          <a:xfrm>
            <a:off x="5435600" y="3284538"/>
            <a:ext cx="3708400" cy="792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4BDFA"/>
              </a:gs>
              <a:gs pos="50000">
                <a:srgbClr val="FFFFFF"/>
              </a:gs>
              <a:gs pos="100000">
                <a:srgbClr val="A4BDFA"/>
              </a:gs>
            </a:gsLst>
            <a:lin ang="5400000" scaled="1"/>
          </a:gradFill>
          <a:ln w="12700" algn="ctr">
            <a:solidFill>
              <a:srgbClr val="FFFFFF"/>
            </a:solidFill>
            <a:round/>
            <a:headEnd/>
            <a:tailEnd/>
          </a:ln>
        </p:spPr>
        <p:txBody>
          <a:bodyPr tIns="46800" anchor="ctr"/>
          <a:lstStyle/>
          <a:p>
            <a:pPr algn="l">
              <a:spcBef>
                <a:spcPct val="50000"/>
              </a:spcBef>
            </a:pPr>
            <a:r>
              <a:rPr lang="ru-RU" altLang="zh-CN" sz="1600" b="1" dirty="0">
                <a:solidFill>
                  <a:srgbClr val="000000"/>
                </a:solidFill>
                <a:cs typeface="Arial" charset="0"/>
              </a:rPr>
              <a:t>Илья Бобровский, обладатель </a:t>
            </a:r>
            <a:r>
              <a:rPr lang="en-US" altLang="zh-CN" sz="1600" b="1" dirty="0">
                <a:solidFill>
                  <a:srgbClr val="000000"/>
                </a:solidFill>
                <a:ea typeface="SimSun" charset="-122"/>
                <a:cs typeface="Arial" charset="0"/>
              </a:rPr>
              <a:t>2</a:t>
            </a:r>
            <a:r>
              <a:rPr lang="ru-RU" altLang="zh-CN" sz="1600" b="1" dirty="0">
                <a:solidFill>
                  <a:srgbClr val="000000"/>
                </a:solidFill>
                <a:cs typeface="Arial" charset="0"/>
              </a:rPr>
              <a:t> премии Всемирного конкурса китайского языка (2</a:t>
            </a:r>
            <a:r>
              <a:rPr lang="en-US" altLang="zh-CN" sz="1600" b="1" dirty="0">
                <a:solidFill>
                  <a:srgbClr val="000000"/>
                </a:solidFill>
                <a:ea typeface="SimSun" charset="-122"/>
              </a:rPr>
              <a:t>009)</a:t>
            </a:r>
            <a:endParaRPr lang="ru-RU" sz="1600" b="1" dirty="0">
              <a:solidFill>
                <a:srgbClr val="000000"/>
              </a:solidFill>
              <a:ea typeface="SimSun" charset="-122"/>
            </a:endParaRPr>
          </a:p>
        </p:txBody>
      </p:sp>
      <p:sp>
        <p:nvSpPr>
          <p:cNvPr id="2" name="AutoShape 10"/>
          <p:cNvSpPr>
            <a:spLocks noChangeArrowheads="1"/>
          </p:cNvSpPr>
          <p:nvPr/>
        </p:nvSpPr>
        <p:spPr bwMode="auto">
          <a:xfrm>
            <a:off x="1692275" y="6092825"/>
            <a:ext cx="5080000" cy="6492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4BDFA"/>
              </a:gs>
              <a:gs pos="50000">
                <a:srgbClr val="FFFFFF"/>
              </a:gs>
              <a:gs pos="100000">
                <a:srgbClr val="A4BDFA"/>
              </a:gs>
            </a:gsLst>
            <a:lin ang="5400000" scaled="1"/>
          </a:gradFill>
          <a:ln w="12700" algn="ctr">
            <a:solidFill>
              <a:srgbClr val="FFFFFF"/>
            </a:solidFill>
            <a:round/>
            <a:headEnd/>
            <a:tailEnd/>
          </a:ln>
        </p:spPr>
        <p:txBody>
          <a:bodyPr tIns="46800" anchor="ctr"/>
          <a:lstStyle/>
          <a:p>
            <a:pPr algn="l">
              <a:spcBef>
                <a:spcPct val="50000"/>
              </a:spcBef>
            </a:pPr>
            <a:r>
              <a:rPr lang="ru-RU" altLang="zh-CN" sz="1600" b="1">
                <a:solidFill>
                  <a:srgbClr val="000000"/>
                </a:solidFill>
                <a:cs typeface="Arial" charset="0"/>
              </a:rPr>
              <a:t>Евгения Надёжкина, обладатель 3 премии Всемирного конкурса китайского языка</a:t>
            </a:r>
            <a:r>
              <a:rPr lang="en-US" altLang="zh-CN" sz="1600" b="1">
                <a:solidFill>
                  <a:srgbClr val="000000"/>
                </a:solidFill>
                <a:ea typeface="SimSun" charset="-122"/>
                <a:cs typeface="Arial" charset="0"/>
              </a:rPr>
              <a:t> (2008)</a:t>
            </a:r>
            <a:endParaRPr lang="ru-RU" sz="1600" b="1">
              <a:solidFill>
                <a:srgbClr val="000000"/>
              </a:solidFill>
              <a:ea typeface="SimSun" charset="-122"/>
              <a:cs typeface="Arial" charset="0"/>
            </a:endParaRPr>
          </a:p>
        </p:txBody>
      </p:sp>
      <p:pic>
        <p:nvPicPr>
          <p:cNvPr id="10" name="Picture 2" descr="Птичка.png"/>
          <p:cNvPicPr>
            <a:picLocks noChangeAspect="1" noChangeArrowheads="1"/>
          </p:cNvPicPr>
          <p:nvPr/>
        </p:nvPicPr>
        <p:blipFill>
          <a:blip r:embed="rId5">
            <a:lum bright="100000" contrast="10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7358082" y="142852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4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530" grpId="0" animBg="1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1253</Words>
  <PresentationFormat>Экран (4:3)</PresentationFormat>
  <Paragraphs>177</Paragraphs>
  <Slides>21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Принципы реализации  языкового образования в методической работе с учителями  на примере опыта  Института Конфуция ДВФУ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Центр тестирования российских граждан по китайскому языку</vt:lpstr>
      <vt:lpstr>Центр переводов и деловой информации Института Конфуция ДВФУ</vt:lpstr>
      <vt:lpstr>ОСНОВНЫЕ ИДЕИ И ПРИНЦИПЫ  УЧЕБНО-МЕТОДИЧЕСКОГО КОМПЛЕКСА  ДЛЯ ШКОЛЬНИКОВ «КИТАЙСКИЙ ЯЗЫК:  НОВЫЙ СТАРТ»</vt:lpstr>
      <vt:lpstr>Характеристика учебно-методического  комплекса «Китайский язык: Новый старт»</vt:lpstr>
      <vt:lpstr>Слайд 15</vt:lpstr>
      <vt:lpstr> Цели   учебно-методического комплекса</vt:lpstr>
      <vt:lpstr>Цели   учебно-методического комплекса</vt:lpstr>
      <vt:lpstr>Особенности  учебного материала</vt:lpstr>
      <vt:lpstr>Особенности  учебного материала</vt:lpstr>
      <vt:lpstr>Факторы инновационного развития образовательной среды Института Конфуция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Факторы инновационного развития образовательной среды ИК</dc:title>
  <cp:lastModifiedBy>Вход</cp:lastModifiedBy>
  <cp:revision>31</cp:revision>
  <dcterms:modified xsi:type="dcterms:W3CDTF">2011-08-17T03:55:58Z</dcterms:modified>
</cp:coreProperties>
</file>